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258" r:id="rId3"/>
    <p:sldId id="263" r:id="rId4"/>
    <p:sldId id="259" r:id="rId5"/>
    <p:sldId id="260" r:id="rId6"/>
    <p:sldId id="261" r:id="rId7"/>
    <p:sldId id="262" r:id="rId8"/>
    <p:sldId id="264" r:id="rId9"/>
    <p:sldId id="267" r:id="rId10"/>
    <p:sldId id="265" r:id="rId11"/>
    <p:sldId id="269" r:id="rId12"/>
    <p:sldId id="278" r:id="rId13"/>
    <p:sldId id="280" r:id="rId14"/>
    <p:sldId id="272" r:id="rId15"/>
    <p:sldId id="271" r:id="rId16"/>
    <p:sldId id="268" r:id="rId17"/>
    <p:sldId id="273" r:id="rId18"/>
    <p:sldId id="275" r:id="rId19"/>
    <p:sldId id="281" r:id="rId20"/>
    <p:sldId id="282" r:id="rId21"/>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7E0830-6BB2-4EA1-BBEF-70E3C4D3B167}" type="datetimeFigureOut">
              <a:rPr lang="de-DE" smtClean="0"/>
              <a:t>24.03.2013</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419A60-A5AA-4CE1-8588-BFD27CBDDAB4}" type="slidenum">
              <a:rPr lang="de-DE" smtClean="0"/>
              <a:t>‹Nr.›</a:t>
            </a:fld>
            <a:endParaRPr lang="de-DE"/>
          </a:p>
        </p:txBody>
      </p:sp>
    </p:spTree>
    <p:extLst>
      <p:ext uri="{BB962C8B-B14F-4D97-AF65-F5344CB8AC3E}">
        <p14:creationId xmlns:p14="http://schemas.microsoft.com/office/powerpoint/2010/main" val="2673338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r>
              <a:rPr lang="de-DE" smtClean="0"/>
              <a:t>12.03.2013</a:t>
            </a:r>
            <a:endParaRPr lang="de-DE"/>
          </a:p>
        </p:txBody>
      </p:sp>
      <p:sp>
        <p:nvSpPr>
          <p:cNvPr id="5" name="Fußzeilenplatzhalter 4"/>
          <p:cNvSpPr>
            <a:spLocks noGrp="1"/>
          </p:cNvSpPr>
          <p:nvPr>
            <p:ph type="ftr" sz="quarter" idx="11"/>
          </p:nvPr>
        </p:nvSpPr>
        <p:spPr/>
        <p:txBody>
          <a:bodyPr/>
          <a:lstStyle/>
          <a:p>
            <a:r>
              <a:rPr lang="de-DE" smtClean="0"/>
              <a:t>OöLFV</a:t>
            </a:r>
            <a:endParaRPr lang="de-DE"/>
          </a:p>
        </p:txBody>
      </p:sp>
      <p:sp>
        <p:nvSpPr>
          <p:cNvPr id="6" name="Foliennummernplatzhalter 5"/>
          <p:cNvSpPr>
            <a:spLocks noGrp="1"/>
          </p:cNvSpPr>
          <p:nvPr>
            <p:ph type="sldNum" sz="quarter" idx="12"/>
          </p:nvPr>
        </p:nvSpPr>
        <p:spPr/>
        <p:txBody>
          <a:bodyPr/>
          <a:lstStyle/>
          <a:p>
            <a:fld id="{5C447296-C4DC-4483-BBB8-7AC8D0F14CFD}" type="slidenum">
              <a:rPr lang="de-DE" smtClean="0"/>
              <a:t>‹Nr.›</a:t>
            </a:fld>
            <a:endParaRPr lang="de-DE"/>
          </a:p>
        </p:txBody>
      </p:sp>
    </p:spTree>
    <p:extLst>
      <p:ext uri="{BB962C8B-B14F-4D97-AF65-F5344CB8AC3E}">
        <p14:creationId xmlns:p14="http://schemas.microsoft.com/office/powerpoint/2010/main" val="993270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r>
              <a:rPr lang="de-DE" smtClean="0"/>
              <a:t>12.03.2013</a:t>
            </a:r>
            <a:endParaRPr lang="de-DE"/>
          </a:p>
        </p:txBody>
      </p:sp>
      <p:sp>
        <p:nvSpPr>
          <p:cNvPr id="5" name="Fußzeilenplatzhalter 4"/>
          <p:cNvSpPr>
            <a:spLocks noGrp="1"/>
          </p:cNvSpPr>
          <p:nvPr>
            <p:ph type="ftr" sz="quarter" idx="11"/>
          </p:nvPr>
        </p:nvSpPr>
        <p:spPr/>
        <p:txBody>
          <a:bodyPr/>
          <a:lstStyle/>
          <a:p>
            <a:r>
              <a:rPr lang="de-DE" smtClean="0"/>
              <a:t>OöLFV</a:t>
            </a:r>
            <a:endParaRPr lang="de-DE"/>
          </a:p>
        </p:txBody>
      </p:sp>
      <p:sp>
        <p:nvSpPr>
          <p:cNvPr id="6" name="Foliennummernplatzhalter 5"/>
          <p:cNvSpPr>
            <a:spLocks noGrp="1"/>
          </p:cNvSpPr>
          <p:nvPr>
            <p:ph type="sldNum" sz="quarter" idx="12"/>
          </p:nvPr>
        </p:nvSpPr>
        <p:spPr/>
        <p:txBody>
          <a:bodyPr/>
          <a:lstStyle/>
          <a:p>
            <a:fld id="{5C447296-C4DC-4483-BBB8-7AC8D0F14CFD}" type="slidenum">
              <a:rPr lang="de-DE" smtClean="0"/>
              <a:t>‹Nr.›</a:t>
            </a:fld>
            <a:endParaRPr lang="de-DE"/>
          </a:p>
        </p:txBody>
      </p:sp>
    </p:spTree>
    <p:extLst>
      <p:ext uri="{BB962C8B-B14F-4D97-AF65-F5344CB8AC3E}">
        <p14:creationId xmlns:p14="http://schemas.microsoft.com/office/powerpoint/2010/main" val="1157440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r>
              <a:rPr lang="de-DE" smtClean="0"/>
              <a:t>12.03.2013</a:t>
            </a:r>
            <a:endParaRPr lang="de-DE"/>
          </a:p>
        </p:txBody>
      </p:sp>
      <p:sp>
        <p:nvSpPr>
          <p:cNvPr id="5" name="Fußzeilenplatzhalter 4"/>
          <p:cNvSpPr>
            <a:spLocks noGrp="1"/>
          </p:cNvSpPr>
          <p:nvPr>
            <p:ph type="ftr" sz="quarter" idx="11"/>
          </p:nvPr>
        </p:nvSpPr>
        <p:spPr/>
        <p:txBody>
          <a:bodyPr/>
          <a:lstStyle/>
          <a:p>
            <a:r>
              <a:rPr lang="de-DE" smtClean="0"/>
              <a:t>OöLFV</a:t>
            </a:r>
            <a:endParaRPr lang="de-DE"/>
          </a:p>
        </p:txBody>
      </p:sp>
      <p:sp>
        <p:nvSpPr>
          <p:cNvPr id="6" name="Foliennummernplatzhalter 5"/>
          <p:cNvSpPr>
            <a:spLocks noGrp="1"/>
          </p:cNvSpPr>
          <p:nvPr>
            <p:ph type="sldNum" sz="quarter" idx="12"/>
          </p:nvPr>
        </p:nvSpPr>
        <p:spPr/>
        <p:txBody>
          <a:bodyPr/>
          <a:lstStyle/>
          <a:p>
            <a:fld id="{5C447296-C4DC-4483-BBB8-7AC8D0F14CFD}" type="slidenum">
              <a:rPr lang="de-DE" smtClean="0"/>
              <a:t>‹Nr.›</a:t>
            </a:fld>
            <a:endParaRPr lang="de-DE"/>
          </a:p>
        </p:txBody>
      </p:sp>
    </p:spTree>
    <p:extLst>
      <p:ext uri="{BB962C8B-B14F-4D97-AF65-F5344CB8AC3E}">
        <p14:creationId xmlns:p14="http://schemas.microsoft.com/office/powerpoint/2010/main" val="3428645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r>
              <a:rPr lang="de-DE" smtClean="0"/>
              <a:t>12.03.2013</a:t>
            </a:r>
            <a:endParaRPr lang="de-DE"/>
          </a:p>
        </p:txBody>
      </p:sp>
      <p:sp>
        <p:nvSpPr>
          <p:cNvPr id="5" name="Fußzeilenplatzhalter 4"/>
          <p:cNvSpPr>
            <a:spLocks noGrp="1"/>
          </p:cNvSpPr>
          <p:nvPr>
            <p:ph type="ftr" sz="quarter" idx="11"/>
          </p:nvPr>
        </p:nvSpPr>
        <p:spPr/>
        <p:txBody>
          <a:bodyPr/>
          <a:lstStyle/>
          <a:p>
            <a:r>
              <a:rPr lang="de-DE" smtClean="0"/>
              <a:t>OöLFV</a:t>
            </a:r>
            <a:endParaRPr lang="de-DE"/>
          </a:p>
        </p:txBody>
      </p:sp>
      <p:sp>
        <p:nvSpPr>
          <p:cNvPr id="6" name="Foliennummernplatzhalter 5"/>
          <p:cNvSpPr>
            <a:spLocks noGrp="1"/>
          </p:cNvSpPr>
          <p:nvPr>
            <p:ph type="sldNum" sz="quarter" idx="12"/>
          </p:nvPr>
        </p:nvSpPr>
        <p:spPr/>
        <p:txBody>
          <a:bodyPr/>
          <a:lstStyle/>
          <a:p>
            <a:fld id="{5C447296-C4DC-4483-BBB8-7AC8D0F14CFD}" type="slidenum">
              <a:rPr lang="de-DE" smtClean="0"/>
              <a:t>‹Nr.›</a:t>
            </a:fld>
            <a:endParaRPr lang="de-DE"/>
          </a:p>
        </p:txBody>
      </p:sp>
    </p:spTree>
    <p:extLst>
      <p:ext uri="{BB962C8B-B14F-4D97-AF65-F5344CB8AC3E}">
        <p14:creationId xmlns:p14="http://schemas.microsoft.com/office/powerpoint/2010/main" val="3525235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r>
              <a:rPr lang="de-DE" smtClean="0"/>
              <a:t>12.03.2013</a:t>
            </a:r>
            <a:endParaRPr lang="de-DE"/>
          </a:p>
        </p:txBody>
      </p:sp>
      <p:sp>
        <p:nvSpPr>
          <p:cNvPr id="5" name="Fußzeilenplatzhalter 4"/>
          <p:cNvSpPr>
            <a:spLocks noGrp="1"/>
          </p:cNvSpPr>
          <p:nvPr>
            <p:ph type="ftr" sz="quarter" idx="11"/>
          </p:nvPr>
        </p:nvSpPr>
        <p:spPr/>
        <p:txBody>
          <a:bodyPr/>
          <a:lstStyle/>
          <a:p>
            <a:r>
              <a:rPr lang="de-DE" smtClean="0"/>
              <a:t>OöLFV</a:t>
            </a:r>
            <a:endParaRPr lang="de-DE"/>
          </a:p>
        </p:txBody>
      </p:sp>
      <p:sp>
        <p:nvSpPr>
          <p:cNvPr id="6" name="Foliennummernplatzhalter 5"/>
          <p:cNvSpPr>
            <a:spLocks noGrp="1"/>
          </p:cNvSpPr>
          <p:nvPr>
            <p:ph type="sldNum" sz="quarter" idx="12"/>
          </p:nvPr>
        </p:nvSpPr>
        <p:spPr/>
        <p:txBody>
          <a:bodyPr/>
          <a:lstStyle/>
          <a:p>
            <a:fld id="{5C447296-C4DC-4483-BBB8-7AC8D0F14CFD}" type="slidenum">
              <a:rPr lang="de-DE" smtClean="0"/>
              <a:t>‹Nr.›</a:t>
            </a:fld>
            <a:endParaRPr lang="de-DE"/>
          </a:p>
        </p:txBody>
      </p:sp>
    </p:spTree>
    <p:extLst>
      <p:ext uri="{BB962C8B-B14F-4D97-AF65-F5344CB8AC3E}">
        <p14:creationId xmlns:p14="http://schemas.microsoft.com/office/powerpoint/2010/main" val="1926691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r>
              <a:rPr lang="de-DE" smtClean="0"/>
              <a:t>12.03.2013</a:t>
            </a:r>
            <a:endParaRPr lang="de-DE"/>
          </a:p>
        </p:txBody>
      </p:sp>
      <p:sp>
        <p:nvSpPr>
          <p:cNvPr id="6" name="Fußzeilenplatzhalter 5"/>
          <p:cNvSpPr>
            <a:spLocks noGrp="1"/>
          </p:cNvSpPr>
          <p:nvPr>
            <p:ph type="ftr" sz="quarter" idx="11"/>
          </p:nvPr>
        </p:nvSpPr>
        <p:spPr/>
        <p:txBody>
          <a:bodyPr/>
          <a:lstStyle/>
          <a:p>
            <a:r>
              <a:rPr lang="de-DE" smtClean="0"/>
              <a:t>OöLFV</a:t>
            </a:r>
            <a:endParaRPr lang="de-DE"/>
          </a:p>
        </p:txBody>
      </p:sp>
      <p:sp>
        <p:nvSpPr>
          <p:cNvPr id="7" name="Foliennummernplatzhalter 6"/>
          <p:cNvSpPr>
            <a:spLocks noGrp="1"/>
          </p:cNvSpPr>
          <p:nvPr>
            <p:ph type="sldNum" sz="quarter" idx="12"/>
          </p:nvPr>
        </p:nvSpPr>
        <p:spPr/>
        <p:txBody>
          <a:bodyPr/>
          <a:lstStyle/>
          <a:p>
            <a:fld id="{5C447296-C4DC-4483-BBB8-7AC8D0F14CFD}" type="slidenum">
              <a:rPr lang="de-DE" smtClean="0"/>
              <a:t>‹Nr.›</a:t>
            </a:fld>
            <a:endParaRPr lang="de-DE"/>
          </a:p>
        </p:txBody>
      </p:sp>
    </p:spTree>
    <p:extLst>
      <p:ext uri="{BB962C8B-B14F-4D97-AF65-F5344CB8AC3E}">
        <p14:creationId xmlns:p14="http://schemas.microsoft.com/office/powerpoint/2010/main" val="3824148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r>
              <a:rPr lang="de-DE" smtClean="0"/>
              <a:t>12.03.2013</a:t>
            </a:r>
            <a:endParaRPr lang="de-DE"/>
          </a:p>
        </p:txBody>
      </p:sp>
      <p:sp>
        <p:nvSpPr>
          <p:cNvPr id="8" name="Fußzeilenplatzhalter 7"/>
          <p:cNvSpPr>
            <a:spLocks noGrp="1"/>
          </p:cNvSpPr>
          <p:nvPr>
            <p:ph type="ftr" sz="quarter" idx="11"/>
          </p:nvPr>
        </p:nvSpPr>
        <p:spPr/>
        <p:txBody>
          <a:bodyPr/>
          <a:lstStyle/>
          <a:p>
            <a:r>
              <a:rPr lang="de-DE" smtClean="0"/>
              <a:t>OöLFV</a:t>
            </a:r>
            <a:endParaRPr lang="de-DE"/>
          </a:p>
        </p:txBody>
      </p:sp>
      <p:sp>
        <p:nvSpPr>
          <p:cNvPr id="9" name="Foliennummernplatzhalter 8"/>
          <p:cNvSpPr>
            <a:spLocks noGrp="1"/>
          </p:cNvSpPr>
          <p:nvPr>
            <p:ph type="sldNum" sz="quarter" idx="12"/>
          </p:nvPr>
        </p:nvSpPr>
        <p:spPr/>
        <p:txBody>
          <a:bodyPr/>
          <a:lstStyle/>
          <a:p>
            <a:fld id="{5C447296-C4DC-4483-BBB8-7AC8D0F14CFD}" type="slidenum">
              <a:rPr lang="de-DE" smtClean="0"/>
              <a:t>‹Nr.›</a:t>
            </a:fld>
            <a:endParaRPr lang="de-DE"/>
          </a:p>
        </p:txBody>
      </p:sp>
    </p:spTree>
    <p:extLst>
      <p:ext uri="{BB962C8B-B14F-4D97-AF65-F5344CB8AC3E}">
        <p14:creationId xmlns:p14="http://schemas.microsoft.com/office/powerpoint/2010/main" val="2703191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r>
              <a:rPr lang="de-DE" smtClean="0"/>
              <a:t>12.03.2013</a:t>
            </a:r>
            <a:endParaRPr lang="de-DE"/>
          </a:p>
        </p:txBody>
      </p:sp>
      <p:sp>
        <p:nvSpPr>
          <p:cNvPr id="4" name="Fußzeilenplatzhalter 3"/>
          <p:cNvSpPr>
            <a:spLocks noGrp="1"/>
          </p:cNvSpPr>
          <p:nvPr>
            <p:ph type="ftr" sz="quarter" idx="11"/>
          </p:nvPr>
        </p:nvSpPr>
        <p:spPr/>
        <p:txBody>
          <a:bodyPr/>
          <a:lstStyle/>
          <a:p>
            <a:r>
              <a:rPr lang="de-DE" smtClean="0"/>
              <a:t>OöLFV</a:t>
            </a:r>
            <a:endParaRPr lang="de-DE"/>
          </a:p>
        </p:txBody>
      </p:sp>
      <p:sp>
        <p:nvSpPr>
          <p:cNvPr id="5" name="Foliennummernplatzhalter 4"/>
          <p:cNvSpPr>
            <a:spLocks noGrp="1"/>
          </p:cNvSpPr>
          <p:nvPr>
            <p:ph type="sldNum" sz="quarter" idx="12"/>
          </p:nvPr>
        </p:nvSpPr>
        <p:spPr/>
        <p:txBody>
          <a:bodyPr/>
          <a:lstStyle/>
          <a:p>
            <a:fld id="{5C447296-C4DC-4483-BBB8-7AC8D0F14CFD}" type="slidenum">
              <a:rPr lang="de-DE" smtClean="0"/>
              <a:t>‹Nr.›</a:t>
            </a:fld>
            <a:endParaRPr lang="de-DE"/>
          </a:p>
        </p:txBody>
      </p:sp>
    </p:spTree>
    <p:extLst>
      <p:ext uri="{BB962C8B-B14F-4D97-AF65-F5344CB8AC3E}">
        <p14:creationId xmlns:p14="http://schemas.microsoft.com/office/powerpoint/2010/main" val="2020094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smtClean="0"/>
              <a:t>12.03.2013</a:t>
            </a:r>
            <a:endParaRPr lang="de-DE"/>
          </a:p>
        </p:txBody>
      </p:sp>
      <p:sp>
        <p:nvSpPr>
          <p:cNvPr id="3" name="Fußzeilenplatzhalter 2"/>
          <p:cNvSpPr>
            <a:spLocks noGrp="1"/>
          </p:cNvSpPr>
          <p:nvPr>
            <p:ph type="ftr" sz="quarter" idx="11"/>
          </p:nvPr>
        </p:nvSpPr>
        <p:spPr/>
        <p:txBody>
          <a:bodyPr/>
          <a:lstStyle/>
          <a:p>
            <a:r>
              <a:rPr lang="de-DE" smtClean="0"/>
              <a:t>OöLFV</a:t>
            </a:r>
            <a:endParaRPr lang="de-DE"/>
          </a:p>
        </p:txBody>
      </p:sp>
      <p:sp>
        <p:nvSpPr>
          <p:cNvPr id="4" name="Foliennummernplatzhalter 3"/>
          <p:cNvSpPr>
            <a:spLocks noGrp="1"/>
          </p:cNvSpPr>
          <p:nvPr>
            <p:ph type="sldNum" sz="quarter" idx="12"/>
          </p:nvPr>
        </p:nvSpPr>
        <p:spPr/>
        <p:txBody>
          <a:bodyPr/>
          <a:lstStyle/>
          <a:p>
            <a:fld id="{5C447296-C4DC-4483-BBB8-7AC8D0F14CFD}" type="slidenum">
              <a:rPr lang="de-DE" smtClean="0"/>
              <a:t>‹Nr.›</a:t>
            </a:fld>
            <a:endParaRPr lang="de-DE"/>
          </a:p>
        </p:txBody>
      </p:sp>
    </p:spTree>
    <p:extLst>
      <p:ext uri="{BB962C8B-B14F-4D97-AF65-F5344CB8AC3E}">
        <p14:creationId xmlns:p14="http://schemas.microsoft.com/office/powerpoint/2010/main" val="3066323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r>
              <a:rPr lang="de-DE" smtClean="0"/>
              <a:t>12.03.2013</a:t>
            </a:r>
            <a:endParaRPr lang="de-DE"/>
          </a:p>
        </p:txBody>
      </p:sp>
      <p:sp>
        <p:nvSpPr>
          <p:cNvPr id="6" name="Fußzeilenplatzhalter 5"/>
          <p:cNvSpPr>
            <a:spLocks noGrp="1"/>
          </p:cNvSpPr>
          <p:nvPr>
            <p:ph type="ftr" sz="quarter" idx="11"/>
          </p:nvPr>
        </p:nvSpPr>
        <p:spPr/>
        <p:txBody>
          <a:bodyPr/>
          <a:lstStyle/>
          <a:p>
            <a:r>
              <a:rPr lang="de-DE" smtClean="0"/>
              <a:t>OöLFV</a:t>
            </a:r>
            <a:endParaRPr lang="de-DE"/>
          </a:p>
        </p:txBody>
      </p:sp>
      <p:sp>
        <p:nvSpPr>
          <p:cNvPr id="7" name="Foliennummernplatzhalter 6"/>
          <p:cNvSpPr>
            <a:spLocks noGrp="1"/>
          </p:cNvSpPr>
          <p:nvPr>
            <p:ph type="sldNum" sz="quarter" idx="12"/>
          </p:nvPr>
        </p:nvSpPr>
        <p:spPr/>
        <p:txBody>
          <a:bodyPr/>
          <a:lstStyle/>
          <a:p>
            <a:fld id="{5C447296-C4DC-4483-BBB8-7AC8D0F14CFD}" type="slidenum">
              <a:rPr lang="de-DE" smtClean="0"/>
              <a:t>‹Nr.›</a:t>
            </a:fld>
            <a:endParaRPr lang="de-DE"/>
          </a:p>
        </p:txBody>
      </p:sp>
    </p:spTree>
    <p:extLst>
      <p:ext uri="{BB962C8B-B14F-4D97-AF65-F5344CB8AC3E}">
        <p14:creationId xmlns:p14="http://schemas.microsoft.com/office/powerpoint/2010/main" val="163831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r>
              <a:rPr lang="de-DE" smtClean="0"/>
              <a:t>12.03.2013</a:t>
            </a:r>
            <a:endParaRPr lang="de-DE"/>
          </a:p>
        </p:txBody>
      </p:sp>
      <p:sp>
        <p:nvSpPr>
          <p:cNvPr id="6" name="Fußzeilenplatzhalter 5"/>
          <p:cNvSpPr>
            <a:spLocks noGrp="1"/>
          </p:cNvSpPr>
          <p:nvPr>
            <p:ph type="ftr" sz="quarter" idx="11"/>
          </p:nvPr>
        </p:nvSpPr>
        <p:spPr/>
        <p:txBody>
          <a:bodyPr/>
          <a:lstStyle/>
          <a:p>
            <a:r>
              <a:rPr lang="de-DE" smtClean="0"/>
              <a:t>OöLFV</a:t>
            </a:r>
            <a:endParaRPr lang="de-DE"/>
          </a:p>
        </p:txBody>
      </p:sp>
      <p:sp>
        <p:nvSpPr>
          <p:cNvPr id="7" name="Foliennummernplatzhalter 6"/>
          <p:cNvSpPr>
            <a:spLocks noGrp="1"/>
          </p:cNvSpPr>
          <p:nvPr>
            <p:ph type="sldNum" sz="quarter" idx="12"/>
          </p:nvPr>
        </p:nvSpPr>
        <p:spPr/>
        <p:txBody>
          <a:bodyPr/>
          <a:lstStyle/>
          <a:p>
            <a:fld id="{5C447296-C4DC-4483-BBB8-7AC8D0F14CFD}" type="slidenum">
              <a:rPr lang="de-DE" smtClean="0"/>
              <a:t>‹Nr.›</a:t>
            </a:fld>
            <a:endParaRPr lang="de-DE"/>
          </a:p>
        </p:txBody>
      </p:sp>
    </p:spTree>
    <p:extLst>
      <p:ext uri="{BB962C8B-B14F-4D97-AF65-F5344CB8AC3E}">
        <p14:creationId xmlns:p14="http://schemas.microsoft.com/office/powerpoint/2010/main" val="1847759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de-DE" smtClean="0"/>
              <a:t>12.03.2013</a:t>
            </a:r>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smtClean="0"/>
              <a:t>OöLFV</a:t>
            </a:r>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447296-C4DC-4483-BBB8-7AC8D0F14CFD}" type="slidenum">
              <a:rPr lang="de-DE" smtClean="0"/>
              <a:t>‹Nr.›</a:t>
            </a:fld>
            <a:endParaRPr lang="de-DE"/>
          </a:p>
        </p:txBody>
      </p:sp>
    </p:spTree>
    <p:extLst>
      <p:ext uri="{BB962C8B-B14F-4D97-AF65-F5344CB8AC3E}">
        <p14:creationId xmlns:p14="http://schemas.microsoft.com/office/powerpoint/2010/main" val="16407162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16.gif"/><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2.png"/><Relationship Id="rId7"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21.jpeg"/><Relationship Id="rId5" Type="http://schemas.openxmlformats.org/officeDocument/2006/relationships/hyperlink" Target="http://www.drucken-und-lernen.de/javasc#ipt:close();" TargetMode="Externa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image" Target="../media/image24.png"/><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jpeg"/><Relationship Id="rId7" Type="http://schemas.openxmlformats.org/officeDocument/2006/relationships/image" Target="../media/image26.jpe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oleObject" Target="../embeddings/oleObject2.bin"/></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jpeg"/><Relationship Id="rId7" Type="http://schemas.openxmlformats.org/officeDocument/2006/relationships/image" Target="../media/image30.jpe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29.jpeg"/><Relationship Id="rId5" Type="http://schemas.openxmlformats.org/officeDocument/2006/relationships/image" Target="../media/image24.png"/><Relationship Id="rId4" Type="http://schemas.openxmlformats.org/officeDocument/2006/relationships/oleObject" Target="../embeddings/oleObject3.bin"/></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1.jpeg"/><Relationship Id="rId7" Type="http://schemas.openxmlformats.org/officeDocument/2006/relationships/image" Target="../media/image31.jpeg"/><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2.png"/><Relationship Id="rId5" Type="http://schemas.openxmlformats.org/officeDocument/2006/relationships/image" Target="../media/image24.png"/><Relationship Id="rId4" Type="http://schemas.openxmlformats.org/officeDocument/2006/relationships/oleObject" Target="../embeddings/oleObject4.bin"/></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6.xml"/><Relationship Id="rId5" Type="http://schemas.openxmlformats.org/officeDocument/2006/relationships/image" Target="../media/image1.jpe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 Id="rId5" Type="http://schemas.openxmlformats.org/officeDocument/2006/relationships/image" Target="../media/image1.jpe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6.xml"/><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4213" y="981075"/>
            <a:ext cx="7772400" cy="2303463"/>
          </a:xfrm>
        </p:spPr>
        <p:txBody>
          <a:bodyPr/>
          <a:lstStyle/>
          <a:p>
            <a:r>
              <a:rPr lang="de-DE" sz="2800" b="1" dirty="0"/>
              <a:t>FEUERWEHRJUGEND OBERÖSTERREICH </a:t>
            </a:r>
            <a:br>
              <a:rPr lang="de-DE" sz="2800" b="1" dirty="0"/>
            </a:br>
            <a:r>
              <a:rPr lang="de-DE" sz="2800" b="1" dirty="0"/>
              <a:t/>
            </a:r>
            <a:br>
              <a:rPr lang="de-DE" sz="2800" b="1" dirty="0"/>
            </a:br>
            <a:r>
              <a:rPr lang="de-DE" sz="2800" b="1" dirty="0">
                <a:solidFill>
                  <a:srgbClr val="9900CC"/>
                </a:solidFill>
                <a:effectLst>
                  <a:outerShdw blurRad="38100" dist="38100" dir="2700000" algn="tl">
                    <a:srgbClr val="C0C0C0"/>
                  </a:outerShdw>
                </a:effectLst>
              </a:rPr>
              <a:t>ERPROBUNG</a:t>
            </a:r>
            <a:r>
              <a:rPr lang="de-DE" sz="2800" b="1" dirty="0">
                <a:solidFill>
                  <a:srgbClr val="9900CC"/>
                </a:solidFill>
              </a:rPr>
              <a:t/>
            </a:r>
            <a:br>
              <a:rPr lang="de-DE" sz="2800" b="1" dirty="0">
                <a:solidFill>
                  <a:srgbClr val="9900CC"/>
                </a:solidFill>
              </a:rPr>
            </a:br>
            <a:r>
              <a:rPr lang="de-DE" sz="2800" b="1" dirty="0">
                <a:solidFill>
                  <a:srgbClr val="9900CC"/>
                </a:solidFill>
              </a:rPr>
              <a:t/>
            </a:r>
            <a:br>
              <a:rPr lang="de-DE" sz="2800" b="1" dirty="0">
                <a:solidFill>
                  <a:srgbClr val="9900CC"/>
                </a:solidFill>
              </a:rPr>
            </a:br>
            <a:r>
              <a:rPr lang="de-DE" sz="2800" b="1" dirty="0">
                <a:solidFill>
                  <a:srgbClr val="FF0000"/>
                </a:solidFill>
              </a:rPr>
              <a:t>Erste Hilfe</a:t>
            </a:r>
          </a:p>
        </p:txBody>
      </p:sp>
      <p:sp>
        <p:nvSpPr>
          <p:cNvPr id="3075" name="Rectangle 3"/>
          <p:cNvSpPr>
            <a:spLocks noGrp="1" noChangeArrowheads="1"/>
          </p:cNvSpPr>
          <p:nvPr>
            <p:ph type="subTitle" idx="1"/>
          </p:nvPr>
        </p:nvSpPr>
        <p:spPr>
          <a:xfrm>
            <a:off x="1403350" y="3644900"/>
            <a:ext cx="6192838" cy="2305050"/>
          </a:xfrm>
        </p:spPr>
        <p:txBody>
          <a:bodyPr/>
          <a:lstStyle/>
          <a:p>
            <a:pPr lvl="2" algn="l"/>
            <a:r>
              <a:rPr lang="de-AT" sz="2000" b="1" dirty="0">
                <a:solidFill>
                  <a:srgbClr val="9900CC"/>
                </a:solidFill>
              </a:rPr>
              <a:t>Erprobungsstufe 1:</a:t>
            </a:r>
            <a:r>
              <a:rPr lang="de-AT" sz="2000" dirty="0"/>
              <a:t> keine Erste Hilfe</a:t>
            </a:r>
          </a:p>
          <a:p>
            <a:pPr lvl="2" algn="l"/>
            <a:r>
              <a:rPr lang="de-AT" sz="2000" b="1" dirty="0">
                <a:solidFill>
                  <a:srgbClr val="9900CC"/>
                </a:solidFill>
              </a:rPr>
              <a:t>Erprobungsstufe 2:</a:t>
            </a:r>
            <a:r>
              <a:rPr lang="de-AT" sz="2000" dirty="0"/>
              <a:t> Folie 3 - 7</a:t>
            </a:r>
          </a:p>
          <a:p>
            <a:pPr lvl="2" algn="l"/>
            <a:r>
              <a:rPr lang="de-AT" sz="2000" b="1" dirty="0">
                <a:solidFill>
                  <a:srgbClr val="9900CC"/>
                </a:solidFill>
              </a:rPr>
              <a:t>Erprobungsstufe 3:</a:t>
            </a:r>
            <a:r>
              <a:rPr lang="de-AT" sz="2000" dirty="0"/>
              <a:t> Folie 9 - </a:t>
            </a:r>
            <a:r>
              <a:rPr lang="de-AT" sz="2000" dirty="0" smtClean="0"/>
              <a:t>17</a:t>
            </a:r>
            <a:endParaRPr lang="de-AT" sz="2000" dirty="0"/>
          </a:p>
          <a:p>
            <a:pPr lvl="2" algn="l"/>
            <a:r>
              <a:rPr lang="de-AT" sz="2000" b="1" dirty="0">
                <a:solidFill>
                  <a:srgbClr val="9900CC"/>
                </a:solidFill>
              </a:rPr>
              <a:t>Erprobungsstufe 4:</a:t>
            </a:r>
            <a:r>
              <a:rPr lang="de-AT" sz="2000" dirty="0"/>
              <a:t> Folie </a:t>
            </a:r>
            <a:r>
              <a:rPr lang="de-AT" sz="2000" dirty="0" smtClean="0"/>
              <a:t>19, 20</a:t>
            </a:r>
            <a:endParaRPr lang="de-AT" sz="2000" dirty="0"/>
          </a:p>
          <a:p>
            <a:pPr lvl="2" algn="l"/>
            <a:r>
              <a:rPr lang="de-AT" sz="2000" b="1" dirty="0">
                <a:solidFill>
                  <a:srgbClr val="9900CC"/>
                </a:solidFill>
              </a:rPr>
              <a:t>Erprobungsstufe 5</a:t>
            </a:r>
            <a:r>
              <a:rPr lang="de-AT" sz="2000" dirty="0">
                <a:solidFill>
                  <a:srgbClr val="9900CC"/>
                </a:solidFill>
              </a:rPr>
              <a:t>:</a:t>
            </a:r>
            <a:r>
              <a:rPr lang="de-AT" sz="2000" dirty="0"/>
              <a:t> 16-Stunden Erste Hilfe-Kurs vom Roten Kreuz/ext. Ausbildner</a:t>
            </a:r>
            <a:endParaRPr lang="de-DE" sz="2000" dirty="0"/>
          </a:p>
          <a:p>
            <a:endParaRPr lang="de-DE" sz="2000" dirty="0"/>
          </a:p>
        </p:txBody>
      </p:sp>
      <p:pic>
        <p:nvPicPr>
          <p:cNvPr id="3076" name="Picture 4" descr="Jugendwappe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228600"/>
            <a:ext cx="619125" cy="76200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OOE_Landeswappen-logo-BA92528D3C-seek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650" y="115888"/>
            <a:ext cx="1008063" cy="1008062"/>
          </a:xfrm>
          <a:prstGeom prst="rect">
            <a:avLst/>
          </a:prstGeom>
          <a:noFill/>
          <a:extLst>
            <a:ext uri="{909E8E84-426E-40DD-AFC4-6F175D3DCCD1}">
              <a14:hiddenFill xmlns:a14="http://schemas.microsoft.com/office/drawing/2010/main">
                <a:solidFill>
                  <a:srgbClr val="FFFFFF"/>
                </a:solidFill>
              </a14:hiddenFill>
            </a:ext>
          </a:extLst>
        </p:spPr>
      </p:pic>
      <p:sp>
        <p:nvSpPr>
          <p:cNvPr id="3078" name="Text Box 6"/>
          <p:cNvSpPr txBox="1">
            <a:spLocks noChangeArrowheads="1"/>
          </p:cNvSpPr>
          <p:nvPr/>
        </p:nvSpPr>
        <p:spPr bwMode="auto">
          <a:xfrm>
            <a:off x="5724525" y="6308725"/>
            <a:ext cx="34194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p>
        </p:txBody>
      </p:sp>
      <p:sp>
        <p:nvSpPr>
          <p:cNvPr id="3079" name="Text Box 7"/>
          <p:cNvSpPr txBox="1">
            <a:spLocks noChangeArrowheads="1"/>
          </p:cNvSpPr>
          <p:nvPr/>
        </p:nvSpPr>
        <p:spPr bwMode="auto">
          <a:xfrm>
            <a:off x="4258619" y="5877272"/>
            <a:ext cx="487848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spcBef>
                <a:spcPct val="50000"/>
              </a:spcBef>
            </a:pPr>
            <a:r>
              <a:rPr lang="de-AT" sz="1200" dirty="0">
                <a:latin typeface="Arial" pitchFamily="34" charset="0"/>
                <a:cs typeface="Arial" pitchFamily="34" charset="0"/>
              </a:rPr>
              <a:t>Erstellt 05.2010, Wolfgang Weishäupl. </a:t>
            </a:r>
            <a:endParaRPr lang="de-AT" sz="1200" dirty="0" smtClean="0">
              <a:latin typeface="Arial" pitchFamily="34" charset="0"/>
              <a:cs typeface="Arial" pitchFamily="34" charset="0"/>
            </a:endParaRPr>
          </a:p>
          <a:p>
            <a:pPr algn="r">
              <a:spcBef>
                <a:spcPct val="50000"/>
              </a:spcBef>
            </a:pPr>
            <a:r>
              <a:rPr lang="de-AT" sz="1200" dirty="0" smtClean="0">
                <a:latin typeface="Arial" pitchFamily="34" charset="0"/>
                <a:cs typeface="Arial" pitchFamily="34" charset="0"/>
              </a:rPr>
              <a:t>LFA </a:t>
            </a:r>
            <a:r>
              <a:rPr lang="de-AT" sz="1200" dirty="0">
                <a:latin typeface="Arial" pitchFamily="34" charset="0"/>
                <a:cs typeface="Arial" pitchFamily="34" charset="0"/>
              </a:rPr>
              <a:t>Dr. L. </a:t>
            </a:r>
            <a:r>
              <a:rPr lang="de-AT" sz="1200" dirty="0" smtClean="0">
                <a:latin typeface="Arial" pitchFamily="34" charset="0"/>
                <a:cs typeface="Arial" pitchFamily="34" charset="0"/>
              </a:rPr>
              <a:t>Leitner, aktualisiert März 2013</a:t>
            </a:r>
            <a:endParaRPr lang="de-DE" sz="1200" dirty="0">
              <a:latin typeface="Arial" pitchFamily="34" charset="0"/>
              <a:cs typeface="Arial" pitchFamily="34" charset="0"/>
            </a:endParaRPr>
          </a:p>
        </p:txBody>
      </p:sp>
      <p:sp>
        <p:nvSpPr>
          <p:cNvPr id="2" name="Datumsplatzhalter 1"/>
          <p:cNvSpPr>
            <a:spLocks noGrp="1"/>
          </p:cNvSpPr>
          <p:nvPr>
            <p:ph type="dt" sz="half" idx="10"/>
          </p:nvPr>
        </p:nvSpPr>
        <p:spPr/>
        <p:txBody>
          <a:bodyPr/>
          <a:lstStyle/>
          <a:p>
            <a:r>
              <a:rPr lang="de-DE" smtClean="0"/>
              <a:t>12.03.2013</a:t>
            </a:r>
            <a:endParaRPr lang="de-DE"/>
          </a:p>
        </p:txBody>
      </p:sp>
      <p:sp>
        <p:nvSpPr>
          <p:cNvPr id="3" name="Foliennummernplatzhalter 2"/>
          <p:cNvSpPr>
            <a:spLocks noGrp="1"/>
          </p:cNvSpPr>
          <p:nvPr>
            <p:ph type="sldNum" sz="quarter" idx="12"/>
          </p:nvPr>
        </p:nvSpPr>
        <p:spPr/>
        <p:txBody>
          <a:bodyPr/>
          <a:lstStyle/>
          <a:p>
            <a:fld id="{5C447296-C4DC-4483-BBB8-7AC8D0F14CFD}" type="slidenum">
              <a:rPr lang="de-DE" smtClean="0"/>
              <a:t>1</a:t>
            </a:fld>
            <a:endParaRPr lang="de-DE"/>
          </a:p>
        </p:txBody>
      </p:sp>
      <p:sp>
        <p:nvSpPr>
          <p:cNvPr id="4" name="Fußzeilenplatzhalter 3"/>
          <p:cNvSpPr>
            <a:spLocks noGrp="1"/>
          </p:cNvSpPr>
          <p:nvPr>
            <p:ph type="ftr" sz="quarter" idx="11"/>
          </p:nvPr>
        </p:nvSpPr>
        <p:spPr/>
        <p:txBody>
          <a:bodyPr/>
          <a:lstStyle/>
          <a:p>
            <a:r>
              <a:rPr lang="de-DE" smtClean="0"/>
              <a:t>OöLFV</a:t>
            </a:r>
            <a:endParaRPr lang="de-DE"/>
          </a:p>
        </p:txBody>
      </p:sp>
    </p:spTree>
    <p:extLst>
      <p:ext uri="{BB962C8B-B14F-4D97-AF65-F5344CB8AC3E}">
        <p14:creationId xmlns:p14="http://schemas.microsoft.com/office/powerpoint/2010/main" val="6215172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oliennummernplatzhalter 4"/>
          <p:cNvSpPr>
            <a:spLocks noGrp="1"/>
          </p:cNvSpPr>
          <p:nvPr>
            <p:ph type="sldNum" sz="quarter" idx="12"/>
          </p:nvPr>
        </p:nvSpPr>
        <p:spPr/>
        <p:txBody>
          <a:bodyPr/>
          <a:lstStyle/>
          <a:p>
            <a:fld id="{249144C2-4F06-4EBF-805B-6AFEEAF85AF9}" type="slidenum">
              <a:rPr lang="de-DE"/>
              <a:pPr/>
              <a:t>10</a:t>
            </a:fld>
            <a:endParaRPr lang="de-DE"/>
          </a:p>
        </p:txBody>
      </p:sp>
      <p:sp>
        <p:nvSpPr>
          <p:cNvPr id="13314" name="Rectangle 2"/>
          <p:cNvSpPr>
            <a:spLocks noGrp="1" noChangeArrowheads="1"/>
          </p:cNvSpPr>
          <p:nvPr>
            <p:ph type="title"/>
          </p:nvPr>
        </p:nvSpPr>
        <p:spPr>
          <a:xfrm>
            <a:off x="468313" y="404813"/>
            <a:ext cx="8229600" cy="777875"/>
          </a:xfrm>
        </p:spPr>
        <p:txBody>
          <a:bodyPr>
            <a:noAutofit/>
          </a:bodyPr>
          <a:lstStyle/>
          <a:p>
            <a:r>
              <a:rPr lang="de-AT" sz="2800" b="1" dirty="0">
                <a:solidFill>
                  <a:srgbClr val="FF0000"/>
                </a:solidFill>
                <a:effectLst>
                  <a:outerShdw blurRad="38100" dist="38100" dir="2700000" algn="tl">
                    <a:srgbClr val="C0C0C0"/>
                  </a:outerShdw>
                </a:effectLst>
              </a:rPr>
              <a:t>Blutstillung durch Druckverband</a:t>
            </a:r>
            <a:br>
              <a:rPr lang="de-AT" sz="2800" b="1" dirty="0">
                <a:solidFill>
                  <a:srgbClr val="FF0000"/>
                </a:solidFill>
                <a:effectLst>
                  <a:outerShdw blurRad="38100" dist="38100" dir="2700000" algn="tl">
                    <a:srgbClr val="C0C0C0"/>
                  </a:outerShdw>
                </a:effectLst>
              </a:rPr>
            </a:br>
            <a:endParaRPr lang="de-DE" sz="2800" b="1" dirty="0">
              <a:solidFill>
                <a:srgbClr val="FF0000"/>
              </a:solidFill>
              <a:effectLst>
                <a:outerShdw blurRad="38100" dist="38100" dir="2700000" algn="tl">
                  <a:srgbClr val="C0C0C0"/>
                </a:outerShdw>
              </a:effectLst>
            </a:endParaRPr>
          </a:p>
        </p:txBody>
      </p:sp>
      <p:sp>
        <p:nvSpPr>
          <p:cNvPr id="13315" name="Text Box 3"/>
          <p:cNvSpPr txBox="1">
            <a:spLocks noChangeArrowheads="1"/>
          </p:cNvSpPr>
          <p:nvPr/>
        </p:nvSpPr>
        <p:spPr bwMode="auto">
          <a:xfrm>
            <a:off x="35496" y="1341437"/>
            <a:ext cx="6984776"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buFont typeface="Arial" pitchFamily="34" charset="0"/>
              <a:buChar char="•"/>
            </a:pPr>
            <a:r>
              <a:rPr lang="de-AT" b="1" dirty="0">
                <a:solidFill>
                  <a:srgbClr val="FF0000"/>
                </a:solidFill>
              </a:rPr>
              <a:t>Selbstschutz ! </a:t>
            </a:r>
            <a:r>
              <a:rPr lang="de-AT" dirty="0">
                <a:solidFill>
                  <a:srgbClr val="FF0000"/>
                </a:solidFill>
              </a:rPr>
              <a:t>(Einmal-Handschuhe!).</a:t>
            </a:r>
            <a:r>
              <a:rPr lang="de-AT" dirty="0"/>
              <a:t> </a:t>
            </a:r>
            <a:endParaRPr lang="de-AT" dirty="0" smtClean="0"/>
          </a:p>
          <a:p>
            <a:endParaRPr lang="de-AT" dirty="0" smtClean="0"/>
          </a:p>
          <a:p>
            <a:pPr marL="285750" indent="-285750">
              <a:buFont typeface="Arial" pitchFamily="34" charset="0"/>
              <a:buChar char="•"/>
            </a:pPr>
            <a:r>
              <a:rPr lang="de-AT" dirty="0" smtClean="0"/>
              <a:t> </a:t>
            </a:r>
            <a:r>
              <a:rPr lang="de-AT" dirty="0"/>
              <a:t>Verletzten auf den Boden legen </a:t>
            </a:r>
            <a:r>
              <a:rPr lang="de-AT" sz="1600" i="1" dirty="0"/>
              <a:t>(wenn möglich eine Decke</a:t>
            </a:r>
            <a:r>
              <a:rPr lang="de-AT" dirty="0"/>
              <a:t> </a:t>
            </a:r>
            <a:r>
              <a:rPr lang="de-AT" sz="1600" i="1" dirty="0"/>
              <a:t>unterlegen)</a:t>
            </a:r>
            <a:r>
              <a:rPr lang="de-AT" dirty="0"/>
              <a:t> </a:t>
            </a:r>
            <a:r>
              <a:rPr lang="de-AT" dirty="0">
                <a:solidFill>
                  <a:srgbClr val="FF0000"/>
                </a:solidFill>
              </a:rPr>
              <a:t>keimfreie Wundauflage </a:t>
            </a:r>
            <a:r>
              <a:rPr lang="de-AT" dirty="0" smtClean="0"/>
              <a:t>auf </a:t>
            </a:r>
            <a:r>
              <a:rPr lang="de-AT" dirty="0"/>
              <a:t>die Wunde </a:t>
            </a:r>
            <a:r>
              <a:rPr lang="de-AT" dirty="0" smtClean="0"/>
              <a:t>drücken, mit </a:t>
            </a:r>
            <a:r>
              <a:rPr lang="de-AT" u="sng" dirty="0" smtClean="0"/>
              <a:t>elastischer Binde </a:t>
            </a:r>
            <a:r>
              <a:rPr lang="de-AT" dirty="0" smtClean="0"/>
              <a:t>fixieren (2-3 Windungen).</a:t>
            </a:r>
          </a:p>
          <a:p>
            <a:endParaRPr lang="de-AT" dirty="0"/>
          </a:p>
          <a:p>
            <a:pPr marL="285750" indent="-285750">
              <a:buFont typeface="Arial" pitchFamily="34" charset="0"/>
              <a:buChar char="•"/>
            </a:pPr>
            <a:r>
              <a:rPr lang="de-AT" dirty="0" smtClean="0"/>
              <a:t> </a:t>
            </a:r>
            <a:r>
              <a:rPr lang="de-AT" dirty="0">
                <a:solidFill>
                  <a:srgbClr val="FF0000"/>
                </a:solidFill>
              </a:rPr>
              <a:t>Druckkörper</a:t>
            </a:r>
            <a:r>
              <a:rPr lang="de-AT" dirty="0"/>
              <a:t> (z.B. </a:t>
            </a:r>
            <a:r>
              <a:rPr lang="de-AT" dirty="0" smtClean="0"/>
              <a:t>Mullbinde, gefaltetes Dreiecktuch) </a:t>
            </a:r>
            <a:r>
              <a:rPr lang="de-AT" dirty="0"/>
              <a:t>auf Wundauflage </a:t>
            </a:r>
            <a:r>
              <a:rPr lang="de-AT" dirty="0" smtClean="0"/>
              <a:t>drücken und mit </a:t>
            </a:r>
            <a:r>
              <a:rPr lang="de-AT" u="sng" dirty="0" smtClean="0"/>
              <a:t>elastischer Binde </a:t>
            </a:r>
            <a:r>
              <a:rPr lang="de-AT" dirty="0" smtClean="0"/>
              <a:t>fixieren. </a:t>
            </a:r>
            <a:endParaRPr lang="de-AT" dirty="0"/>
          </a:p>
          <a:p>
            <a:pPr marL="171450" indent="-171450">
              <a:buFont typeface="Arial" pitchFamily="34" charset="0"/>
              <a:buChar char="•"/>
            </a:pPr>
            <a:endParaRPr lang="de-AT" sz="900" dirty="0"/>
          </a:p>
          <a:p>
            <a:pPr marL="285750" indent="-285750">
              <a:buFont typeface="Arial" pitchFamily="34" charset="0"/>
              <a:buChar char="•"/>
            </a:pPr>
            <a:r>
              <a:rPr lang="de-AT" dirty="0"/>
              <a:t> Verband </a:t>
            </a:r>
            <a:r>
              <a:rPr lang="de-AT" dirty="0" smtClean="0"/>
              <a:t>so </a:t>
            </a:r>
            <a:r>
              <a:rPr lang="de-AT" dirty="0"/>
              <a:t>fest ziehen, dass sich die Form des Druckkörpers durch </a:t>
            </a:r>
            <a:r>
              <a:rPr lang="de-AT" dirty="0" smtClean="0"/>
              <a:t>Verband abzeichnet, Binde fixieren (z.B. einschlagen.)</a:t>
            </a:r>
            <a:endParaRPr lang="de-AT" dirty="0"/>
          </a:p>
          <a:p>
            <a:pPr marL="171450" indent="-171450">
              <a:buFont typeface="Arial" pitchFamily="34" charset="0"/>
              <a:buChar char="•"/>
            </a:pPr>
            <a:endParaRPr lang="de-AT" sz="900" dirty="0"/>
          </a:p>
          <a:p>
            <a:pPr marL="285750" indent="-285750">
              <a:buFont typeface="Arial" pitchFamily="34" charset="0"/>
              <a:buChar char="•"/>
            </a:pPr>
            <a:r>
              <a:rPr lang="de-AT" dirty="0"/>
              <a:t> </a:t>
            </a:r>
            <a:r>
              <a:rPr lang="de-AT" dirty="0">
                <a:solidFill>
                  <a:srgbClr val="FF0000"/>
                </a:solidFill>
              </a:rPr>
              <a:t>ACHTUNG:</a:t>
            </a:r>
            <a:r>
              <a:rPr lang="de-AT" dirty="0"/>
              <a:t> Blutet es durch den Druckverband, darüber zweiten Druckverband anlegen. Nützt auch das nicht, </a:t>
            </a:r>
            <a:r>
              <a:rPr lang="de-AT" dirty="0">
                <a:solidFill>
                  <a:srgbClr val="0000FF"/>
                </a:solidFill>
              </a:rPr>
              <a:t>zusätzlich Fingerdruck</a:t>
            </a:r>
            <a:r>
              <a:rPr lang="de-AT" dirty="0"/>
              <a:t> ausüben, dazu Wundauflagen verwenden. </a:t>
            </a:r>
            <a:r>
              <a:rPr lang="de-AT" dirty="0" smtClean="0"/>
              <a:t>Wenn </a:t>
            </a:r>
            <a:r>
              <a:rPr lang="de-AT" dirty="0"/>
              <a:t>möglich Extremität (Arm, Bein) hochhalten und </a:t>
            </a:r>
            <a:r>
              <a:rPr lang="de-AT" dirty="0">
                <a:solidFill>
                  <a:srgbClr val="0000FF"/>
                </a:solidFill>
              </a:rPr>
              <a:t>ständig Wirksamkeit des Druckverbandes kontrollieren. </a:t>
            </a:r>
            <a:r>
              <a:rPr lang="de-AT" dirty="0">
                <a:solidFill>
                  <a:srgbClr val="FF0000"/>
                </a:solidFill>
              </a:rPr>
              <a:t>Schockbekämpfung</a:t>
            </a:r>
            <a:r>
              <a:rPr lang="de-AT" dirty="0" smtClean="0">
                <a:solidFill>
                  <a:srgbClr val="FF0000"/>
                </a:solidFill>
              </a:rPr>
              <a:t>!</a:t>
            </a:r>
            <a:endParaRPr lang="de-AT" dirty="0">
              <a:solidFill>
                <a:srgbClr val="0000FF"/>
              </a:solidFill>
            </a:endParaRPr>
          </a:p>
          <a:p>
            <a:pPr algn="ctr"/>
            <a:r>
              <a:rPr lang="de-AT" sz="1600" i="1" dirty="0" smtClean="0"/>
              <a:t>(</a:t>
            </a:r>
            <a:r>
              <a:rPr lang="de-AT" sz="1600" i="1" dirty="0"/>
              <a:t>Es darf nicht durchbluten, Finger/Zehen dürfen sich nicht verfärben, es darf auch keine Gefühllosigkeit/Kribbeln auftreten.)</a:t>
            </a:r>
          </a:p>
        </p:txBody>
      </p:sp>
      <p:sp>
        <p:nvSpPr>
          <p:cNvPr id="13321" name="Text Box 9"/>
          <p:cNvSpPr txBox="1">
            <a:spLocks noChangeArrowheads="1"/>
          </p:cNvSpPr>
          <p:nvPr/>
        </p:nvSpPr>
        <p:spPr bwMode="auto">
          <a:xfrm>
            <a:off x="8459788" y="2133600"/>
            <a:ext cx="504825" cy="16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AT" sz="500">
                <a:solidFill>
                  <a:schemeClr val="bg1"/>
                </a:solidFill>
              </a:rPr>
              <a:t>Foto: ÖRK</a:t>
            </a:r>
            <a:endParaRPr lang="de-DE" sz="500">
              <a:solidFill>
                <a:schemeClr val="bg1"/>
              </a:solidFill>
            </a:endParaRPr>
          </a:p>
        </p:txBody>
      </p:sp>
      <p:sp>
        <p:nvSpPr>
          <p:cNvPr id="13322" name="Text Box 10"/>
          <p:cNvSpPr txBox="1">
            <a:spLocks noChangeArrowheads="1"/>
          </p:cNvSpPr>
          <p:nvPr/>
        </p:nvSpPr>
        <p:spPr bwMode="auto">
          <a:xfrm>
            <a:off x="8532813" y="3213100"/>
            <a:ext cx="504825" cy="16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AT" sz="500" dirty="0" smtClean="0">
                <a:solidFill>
                  <a:schemeClr val="bg1"/>
                </a:solidFill>
              </a:rPr>
              <a:t>Foto</a:t>
            </a:r>
            <a:r>
              <a:rPr lang="de-AT" sz="500" dirty="0">
                <a:solidFill>
                  <a:schemeClr val="bg1"/>
                </a:solidFill>
              </a:rPr>
              <a:t>: ÖRK</a:t>
            </a:r>
            <a:endParaRPr lang="de-DE" sz="500" dirty="0">
              <a:solidFill>
                <a:schemeClr val="bg1"/>
              </a:solidFill>
            </a:endParaRPr>
          </a:p>
        </p:txBody>
      </p:sp>
      <p:sp>
        <p:nvSpPr>
          <p:cNvPr id="13323" name="Text Box 11"/>
          <p:cNvSpPr txBox="1">
            <a:spLocks noChangeArrowheads="1"/>
          </p:cNvSpPr>
          <p:nvPr/>
        </p:nvSpPr>
        <p:spPr bwMode="auto">
          <a:xfrm>
            <a:off x="8459788" y="4365625"/>
            <a:ext cx="504825" cy="16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AT" sz="500">
                <a:solidFill>
                  <a:schemeClr val="bg1"/>
                </a:solidFill>
              </a:rPr>
              <a:t>Foto: ÖRK</a:t>
            </a:r>
            <a:endParaRPr lang="de-DE" sz="500">
              <a:solidFill>
                <a:schemeClr val="bg1"/>
              </a:solidFill>
            </a:endParaRPr>
          </a:p>
        </p:txBody>
      </p:sp>
      <p:sp>
        <p:nvSpPr>
          <p:cNvPr id="13324" name="Text Box 12"/>
          <p:cNvSpPr txBox="1">
            <a:spLocks noChangeArrowheads="1"/>
          </p:cNvSpPr>
          <p:nvPr/>
        </p:nvSpPr>
        <p:spPr bwMode="auto">
          <a:xfrm>
            <a:off x="8567738" y="5516563"/>
            <a:ext cx="576262" cy="16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AT" sz="500">
                <a:solidFill>
                  <a:schemeClr val="bg1"/>
                </a:solidFill>
              </a:rPr>
              <a:t>Foto: ÖRK</a:t>
            </a:r>
            <a:endParaRPr lang="de-DE" sz="500">
              <a:solidFill>
                <a:schemeClr val="bg1"/>
              </a:solidFill>
            </a:endParaRPr>
          </a:p>
        </p:txBody>
      </p:sp>
      <p:sp>
        <p:nvSpPr>
          <p:cNvPr id="13325" name="Text Box 13"/>
          <p:cNvSpPr txBox="1">
            <a:spLocks noChangeArrowheads="1"/>
          </p:cNvSpPr>
          <p:nvPr/>
        </p:nvSpPr>
        <p:spPr bwMode="auto">
          <a:xfrm>
            <a:off x="8459788" y="6524625"/>
            <a:ext cx="504825" cy="16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AT" sz="500">
                <a:solidFill>
                  <a:schemeClr val="bg1"/>
                </a:solidFill>
              </a:rPr>
              <a:t>Foto: ÖRK</a:t>
            </a:r>
            <a:endParaRPr lang="de-DE" sz="500">
              <a:solidFill>
                <a:schemeClr val="bg1"/>
              </a:solidFill>
            </a:endParaRPr>
          </a:p>
        </p:txBody>
      </p:sp>
      <p:pic>
        <p:nvPicPr>
          <p:cNvPr id="13326" name="Picture 14" descr="Jugendwappe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228600"/>
            <a:ext cx="619125" cy="762000"/>
          </a:xfrm>
          <a:prstGeom prst="rect">
            <a:avLst/>
          </a:prstGeom>
          <a:noFill/>
          <a:extLst>
            <a:ext uri="{909E8E84-426E-40DD-AFC4-6F175D3DCCD1}">
              <a14:hiddenFill xmlns:a14="http://schemas.microsoft.com/office/drawing/2010/main">
                <a:solidFill>
                  <a:srgbClr val="FFFFFF"/>
                </a:solidFill>
              </a14:hiddenFill>
            </a:ext>
          </a:extLst>
        </p:spPr>
      </p:pic>
      <p:pic>
        <p:nvPicPr>
          <p:cNvPr id="13327" name="Picture 15" descr="OOE_Landeswappen-logo-BA92528D3C-seek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650" y="115888"/>
            <a:ext cx="1008063" cy="100806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0" descr="60215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4771" y="898804"/>
            <a:ext cx="9525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4" descr="dverband1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56406" y="1484784"/>
            <a:ext cx="2060616" cy="1386913"/>
          </a:xfrm>
          <a:prstGeom prst="rect">
            <a:avLst/>
          </a:prstGeom>
          <a:noFill/>
          <a:extLst>
            <a:ext uri="{909E8E84-426E-40DD-AFC4-6F175D3DCCD1}">
              <a14:hiddenFill xmlns:a14="http://schemas.microsoft.com/office/drawing/2010/main">
                <a:solidFill>
                  <a:srgbClr val="FFFFFF"/>
                </a:solidFill>
              </a14:hiddenFill>
            </a:ext>
          </a:extLst>
        </p:spPr>
      </p:pic>
      <p:sp>
        <p:nvSpPr>
          <p:cNvPr id="20" name="Text Box 9"/>
          <p:cNvSpPr txBox="1">
            <a:spLocks noChangeArrowheads="1"/>
          </p:cNvSpPr>
          <p:nvPr/>
        </p:nvSpPr>
        <p:spPr bwMode="auto">
          <a:xfrm>
            <a:off x="8459787" y="2663031"/>
            <a:ext cx="50482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AT" sz="600" dirty="0">
                <a:solidFill>
                  <a:schemeClr val="bg1"/>
                </a:solidFill>
              </a:rPr>
              <a:t>Foto: ÖRK</a:t>
            </a:r>
            <a:endParaRPr lang="de-DE" sz="600" dirty="0">
              <a:solidFill>
                <a:schemeClr val="bg1"/>
              </a:solidFill>
            </a:endParaRPr>
          </a:p>
        </p:txBody>
      </p:sp>
      <p:sp>
        <p:nvSpPr>
          <p:cNvPr id="21" name="Rectangle 11"/>
          <p:cNvSpPr>
            <a:spLocks noChangeArrowheads="1"/>
          </p:cNvSpPr>
          <p:nvPr/>
        </p:nvSpPr>
        <p:spPr bwMode="auto">
          <a:xfrm>
            <a:off x="4135109" y="1689924"/>
            <a:ext cx="792162" cy="14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chemeClr val="bg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de-AT" sz="500" dirty="0">
                <a:latin typeface="Arial" charset="0"/>
              </a:rPr>
              <a:t>extranet.fisher.co.u</a:t>
            </a:r>
            <a:r>
              <a:rPr lang="de-AT" sz="800" dirty="0">
                <a:latin typeface="Arial" charset="0"/>
              </a:rPr>
              <a:t>k</a:t>
            </a:r>
            <a:endParaRPr lang="de-DE" sz="800" dirty="0">
              <a:latin typeface="Arial" charset="0"/>
            </a:endParaRPr>
          </a:p>
        </p:txBody>
      </p:sp>
      <p:sp>
        <p:nvSpPr>
          <p:cNvPr id="2" name="Ellipse 1"/>
          <p:cNvSpPr/>
          <p:nvPr/>
        </p:nvSpPr>
        <p:spPr>
          <a:xfrm>
            <a:off x="7380461" y="1770024"/>
            <a:ext cx="287734" cy="357187"/>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2" name="Grafik 21" descr="http://www.vbg.de/apl/zh/z143/10.gif"/>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56407" y="4797152"/>
            <a:ext cx="2081232" cy="1430447"/>
          </a:xfrm>
          <a:prstGeom prst="rect">
            <a:avLst/>
          </a:prstGeom>
          <a:noFill/>
          <a:ln>
            <a:noFill/>
          </a:ln>
        </p:spPr>
      </p:pic>
      <p:sp>
        <p:nvSpPr>
          <p:cNvPr id="3" name="Rechteck 2"/>
          <p:cNvSpPr/>
          <p:nvPr/>
        </p:nvSpPr>
        <p:spPr>
          <a:xfrm>
            <a:off x="8317709" y="6042933"/>
            <a:ext cx="699313" cy="184666"/>
          </a:xfrm>
          <a:prstGeom prst="rect">
            <a:avLst/>
          </a:prstGeom>
        </p:spPr>
        <p:txBody>
          <a:bodyPr wrap="square">
            <a:spAutoFit/>
          </a:bodyPr>
          <a:lstStyle/>
          <a:p>
            <a:r>
              <a:rPr lang="de-DE" sz="600" dirty="0"/>
              <a:t>Internet VBG</a:t>
            </a:r>
          </a:p>
        </p:txBody>
      </p:sp>
      <p:pic>
        <p:nvPicPr>
          <p:cNvPr id="23" name="Grafik 22" descr="http://www.drk-lauterbach.de/Angebote/Lehrgange/Fit_in_Erster-Hilfe-/Fit_in_Erstef_Hilfe_Druckverband.jpg"/>
          <p:cNvPicPr/>
          <p:nvPr/>
        </p:nvPicPr>
        <p:blipFill>
          <a:blip r:embed="rId7">
            <a:extLst>
              <a:ext uri="{28A0092B-C50C-407E-A947-70E740481C1C}">
                <a14:useLocalDpi xmlns:a14="http://schemas.microsoft.com/office/drawing/2010/main" val="0"/>
              </a:ext>
            </a:extLst>
          </a:blip>
          <a:srcRect/>
          <a:stretch>
            <a:fillRect/>
          </a:stretch>
        </p:blipFill>
        <p:spPr bwMode="auto">
          <a:xfrm>
            <a:off x="6956406" y="3068960"/>
            <a:ext cx="2082376" cy="1464940"/>
          </a:xfrm>
          <a:prstGeom prst="rect">
            <a:avLst/>
          </a:prstGeom>
          <a:noFill/>
          <a:ln>
            <a:noFill/>
          </a:ln>
        </p:spPr>
      </p:pic>
      <p:sp>
        <p:nvSpPr>
          <p:cNvPr id="4" name="Rechteck 3"/>
          <p:cNvSpPr/>
          <p:nvPr/>
        </p:nvSpPr>
        <p:spPr>
          <a:xfrm>
            <a:off x="7120124" y="4349234"/>
            <a:ext cx="705642" cy="184666"/>
          </a:xfrm>
          <a:prstGeom prst="rect">
            <a:avLst/>
          </a:prstGeom>
        </p:spPr>
        <p:txBody>
          <a:bodyPr wrap="none">
            <a:spAutoFit/>
          </a:bodyPr>
          <a:lstStyle/>
          <a:p>
            <a:r>
              <a:rPr lang="de-DE" sz="600" dirty="0">
                <a:solidFill>
                  <a:schemeClr val="bg1"/>
                </a:solidFill>
              </a:rPr>
              <a:t>DRK- Lauterbach</a:t>
            </a:r>
          </a:p>
        </p:txBody>
      </p:sp>
      <p:sp>
        <p:nvSpPr>
          <p:cNvPr id="5" name="Datumsplatzhalter 4"/>
          <p:cNvSpPr>
            <a:spLocks noGrp="1"/>
          </p:cNvSpPr>
          <p:nvPr>
            <p:ph type="dt" sz="half" idx="10"/>
          </p:nvPr>
        </p:nvSpPr>
        <p:spPr/>
        <p:txBody>
          <a:bodyPr/>
          <a:lstStyle/>
          <a:p>
            <a:r>
              <a:rPr lang="de-DE" smtClean="0"/>
              <a:t>12.03.2013</a:t>
            </a:r>
            <a:endParaRPr lang="de-DE"/>
          </a:p>
        </p:txBody>
      </p:sp>
      <p:sp>
        <p:nvSpPr>
          <p:cNvPr id="6" name="Fußzeilenplatzhalter 5"/>
          <p:cNvSpPr>
            <a:spLocks noGrp="1"/>
          </p:cNvSpPr>
          <p:nvPr>
            <p:ph type="ftr" sz="quarter" idx="11"/>
          </p:nvPr>
        </p:nvSpPr>
        <p:spPr/>
        <p:txBody>
          <a:bodyPr/>
          <a:lstStyle/>
          <a:p>
            <a:r>
              <a:rPr lang="de-DE" smtClean="0"/>
              <a:t>OöLFV</a:t>
            </a:r>
            <a:endParaRPr lang="de-DE"/>
          </a:p>
        </p:txBody>
      </p:sp>
    </p:spTree>
    <p:extLst>
      <p:ext uri="{BB962C8B-B14F-4D97-AF65-F5344CB8AC3E}">
        <p14:creationId xmlns:p14="http://schemas.microsoft.com/office/powerpoint/2010/main" val="2162721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fade">
                                      <p:cBhvr>
                                        <p:cTn id="7" dur="2000"/>
                                        <p:tgtEl>
                                          <p:spTgt spid="13315">
                                            <p:txEl>
                                              <p:pRg st="0" end="0"/>
                                            </p:txEl>
                                          </p:spTgt>
                                        </p:tgtEl>
                                      </p:cBhvr>
                                    </p:animEffect>
                                  </p:childTnLst>
                                </p:cTn>
                              </p:par>
                            </p:childTnLst>
                          </p:cTn>
                        </p:par>
                        <p:par>
                          <p:cTn id="8" fill="hold">
                            <p:stCondLst>
                              <p:cond delay="2000"/>
                            </p:stCondLst>
                            <p:childTnLst>
                              <p:par>
                                <p:cTn id="9" presetID="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20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3315">
                                            <p:txEl>
                                              <p:pRg st="2" end="2"/>
                                            </p:txEl>
                                          </p:spTgt>
                                        </p:tgtEl>
                                        <p:attrNameLst>
                                          <p:attrName>style.visibility</p:attrName>
                                        </p:attrNameLst>
                                      </p:cBhvr>
                                      <p:to>
                                        <p:strVal val="visible"/>
                                      </p:to>
                                    </p:set>
                                    <p:animEffect transition="in" filter="fade">
                                      <p:cBhvr>
                                        <p:cTn id="18" dur="2000"/>
                                        <p:tgtEl>
                                          <p:spTgt spid="13315">
                                            <p:txEl>
                                              <p:pRg st="2" end="2"/>
                                            </p:txEl>
                                          </p:spTgt>
                                        </p:tgtEl>
                                      </p:cBhvr>
                                    </p:animEffect>
                                  </p:childTnLst>
                                </p:cTn>
                              </p:par>
                            </p:childTnLst>
                          </p:cTn>
                        </p:par>
                        <p:par>
                          <p:cTn id="19" fill="hold">
                            <p:stCondLst>
                              <p:cond delay="2000"/>
                            </p:stCondLst>
                            <p:childTnLst>
                              <p:par>
                                <p:cTn id="20" presetID="1" presetClass="entr" presetSubtype="0" fill="hold" nodeType="afterEffect">
                                  <p:stCondLst>
                                    <p:cond delay="0"/>
                                  </p:stCondLst>
                                  <p:childTnLst>
                                    <p:set>
                                      <p:cBhvr>
                                        <p:cTn id="21" dur="1" fill="hold">
                                          <p:stCondLst>
                                            <p:cond delay="0"/>
                                          </p:stCondLst>
                                        </p:cTn>
                                        <p:tgtEl>
                                          <p:spTgt spid="19"/>
                                        </p:tgtEl>
                                        <p:attrNameLst>
                                          <p:attrName>style.visibility</p:attrName>
                                        </p:attrNameLst>
                                      </p:cBhvr>
                                      <p:to>
                                        <p:strVal val="visible"/>
                                      </p:to>
                                    </p:set>
                                  </p:childTnLst>
                                </p:cTn>
                              </p:par>
                              <p:par>
                                <p:cTn id="22" presetID="10" presetClass="entr" presetSubtype="0"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1000"/>
                                        <p:tgtEl>
                                          <p:spTgt spid="20"/>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par>
                                <p:cTn id="31" presetID="10" presetClass="entr" presetSubtype="0" fill="hold" grpId="0" nodeType="withEffect">
                                  <p:stCondLst>
                                    <p:cond delay="0"/>
                                  </p:stCondLst>
                                  <p:childTnLst>
                                    <p:set>
                                      <p:cBhvr>
                                        <p:cTn id="32" dur="1" fill="hold">
                                          <p:stCondLst>
                                            <p:cond delay="0"/>
                                          </p:stCondLst>
                                        </p:cTn>
                                        <p:tgtEl>
                                          <p:spTgt spid="13321"/>
                                        </p:tgtEl>
                                        <p:attrNameLst>
                                          <p:attrName>style.visibility</p:attrName>
                                        </p:attrNameLst>
                                      </p:cBhvr>
                                      <p:to>
                                        <p:strVal val="visible"/>
                                      </p:to>
                                    </p:set>
                                    <p:animEffect transition="in" filter="fade">
                                      <p:cBhvr>
                                        <p:cTn id="33" dur="1000"/>
                                        <p:tgtEl>
                                          <p:spTgt spid="13321"/>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nodeType="clickEffect">
                                  <p:stCondLst>
                                    <p:cond delay="0"/>
                                  </p:stCondLst>
                                  <p:childTnLst>
                                    <p:set>
                                      <p:cBhvr>
                                        <p:cTn id="37" dur="1" fill="hold">
                                          <p:stCondLst>
                                            <p:cond delay="0"/>
                                          </p:stCondLst>
                                        </p:cTn>
                                        <p:tgtEl>
                                          <p:spTgt spid="13315">
                                            <p:txEl>
                                              <p:pRg st="4" end="4"/>
                                            </p:txEl>
                                          </p:spTgt>
                                        </p:tgtEl>
                                        <p:attrNameLst>
                                          <p:attrName>style.visibility</p:attrName>
                                        </p:attrNameLst>
                                      </p:cBhvr>
                                      <p:to>
                                        <p:strVal val="visible"/>
                                      </p:to>
                                    </p:set>
                                    <p:animEffect transition="in" filter="fade">
                                      <p:cBhvr>
                                        <p:cTn id="38" dur="2000"/>
                                        <p:tgtEl>
                                          <p:spTgt spid="13315">
                                            <p:txEl>
                                              <p:pRg st="4" end="4"/>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3322"/>
                                        </p:tgtEl>
                                        <p:attrNameLst>
                                          <p:attrName>style.visibility</p:attrName>
                                        </p:attrNameLst>
                                      </p:cBhvr>
                                      <p:to>
                                        <p:strVal val="visible"/>
                                      </p:to>
                                    </p:set>
                                    <p:animEffect transition="in" filter="fade">
                                      <p:cBhvr>
                                        <p:cTn id="41" dur="2000"/>
                                        <p:tgtEl>
                                          <p:spTgt spid="1332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3323"/>
                                        </p:tgtEl>
                                        <p:attrNameLst>
                                          <p:attrName>style.visibility</p:attrName>
                                        </p:attrNameLst>
                                      </p:cBhvr>
                                      <p:to>
                                        <p:strVal val="visible"/>
                                      </p:to>
                                    </p:set>
                                    <p:animEffect transition="in" filter="fade">
                                      <p:cBhvr>
                                        <p:cTn id="44" dur="2000"/>
                                        <p:tgtEl>
                                          <p:spTgt spid="13323"/>
                                        </p:tgtEl>
                                      </p:cBhvr>
                                    </p:animEffect>
                                  </p:childTnLst>
                                </p:cTn>
                              </p:par>
                              <p:par>
                                <p:cTn id="45" presetID="10" presetClass="entr" presetSubtype="0" fill="hold" nodeType="withEffect">
                                  <p:stCondLst>
                                    <p:cond delay="0"/>
                                  </p:stCondLst>
                                  <p:childTnLst>
                                    <p:set>
                                      <p:cBhvr>
                                        <p:cTn id="46" dur="1" fill="hold">
                                          <p:stCondLst>
                                            <p:cond delay="0"/>
                                          </p:stCondLst>
                                        </p:cTn>
                                        <p:tgtEl>
                                          <p:spTgt spid="13315">
                                            <p:txEl>
                                              <p:pRg st="6" end="6"/>
                                            </p:txEl>
                                          </p:spTgt>
                                        </p:tgtEl>
                                        <p:attrNameLst>
                                          <p:attrName>style.visibility</p:attrName>
                                        </p:attrNameLst>
                                      </p:cBhvr>
                                      <p:to>
                                        <p:strVal val="visible"/>
                                      </p:to>
                                    </p:set>
                                    <p:animEffect transition="in" filter="fade">
                                      <p:cBhvr>
                                        <p:cTn id="47" dur="2000"/>
                                        <p:tgtEl>
                                          <p:spTgt spid="13315">
                                            <p:txEl>
                                              <p:pRg st="6" end="6"/>
                                            </p:txEl>
                                          </p:spTgt>
                                        </p:tgtEl>
                                      </p:cBhvr>
                                    </p:animEffect>
                                  </p:childTnLst>
                                </p:cTn>
                              </p:par>
                            </p:childTnLst>
                          </p:cTn>
                        </p:par>
                        <p:par>
                          <p:cTn id="48" fill="hold">
                            <p:stCondLst>
                              <p:cond delay="2000"/>
                            </p:stCondLst>
                            <p:childTnLst>
                              <p:par>
                                <p:cTn id="49" presetID="1" presetClass="entr" presetSubtype="0" fill="hold" nodeType="after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
                                        </p:tgtEl>
                                        <p:attrNameLst>
                                          <p:attrName>style.visibility</p:attrName>
                                        </p:attrNameLst>
                                      </p:cBhvr>
                                      <p:to>
                                        <p:strVal val="visible"/>
                                      </p:to>
                                    </p:set>
                                  </p:childTnLst>
                                </p:cTn>
                              </p:par>
                              <p:par>
                                <p:cTn id="53" presetID="10" presetClass="entr" presetSubtype="0" fill="hold" grpId="0" nodeType="withEffect">
                                  <p:stCondLst>
                                    <p:cond delay="0"/>
                                  </p:stCondLst>
                                  <p:childTnLst>
                                    <p:set>
                                      <p:cBhvr>
                                        <p:cTn id="54" dur="1" fill="hold">
                                          <p:stCondLst>
                                            <p:cond delay="0"/>
                                          </p:stCondLst>
                                        </p:cTn>
                                        <p:tgtEl>
                                          <p:spTgt spid="13324"/>
                                        </p:tgtEl>
                                        <p:attrNameLst>
                                          <p:attrName>style.visibility</p:attrName>
                                        </p:attrNameLst>
                                      </p:cBhvr>
                                      <p:to>
                                        <p:strVal val="visible"/>
                                      </p:to>
                                    </p:set>
                                    <p:animEffect transition="in" filter="fade">
                                      <p:cBhvr>
                                        <p:cTn id="55" dur="2000"/>
                                        <p:tgtEl>
                                          <p:spTgt spid="1332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3325"/>
                                        </p:tgtEl>
                                        <p:attrNameLst>
                                          <p:attrName>style.visibility</p:attrName>
                                        </p:attrNameLst>
                                      </p:cBhvr>
                                      <p:to>
                                        <p:strVal val="visible"/>
                                      </p:to>
                                    </p:set>
                                    <p:animEffect transition="in" filter="fade">
                                      <p:cBhvr>
                                        <p:cTn id="58" dur="2000"/>
                                        <p:tgtEl>
                                          <p:spTgt spid="13325"/>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0" presetClass="entr" presetSubtype="0" fill="hold" nodeType="clickEffect">
                                  <p:stCondLst>
                                    <p:cond delay="0"/>
                                  </p:stCondLst>
                                  <p:childTnLst>
                                    <p:set>
                                      <p:cBhvr>
                                        <p:cTn id="62" dur="1" fill="hold">
                                          <p:stCondLst>
                                            <p:cond delay="0"/>
                                          </p:stCondLst>
                                        </p:cTn>
                                        <p:tgtEl>
                                          <p:spTgt spid="13315">
                                            <p:txEl>
                                              <p:pRg st="8" end="8"/>
                                            </p:txEl>
                                          </p:spTgt>
                                        </p:tgtEl>
                                        <p:attrNameLst>
                                          <p:attrName>style.visibility</p:attrName>
                                        </p:attrNameLst>
                                      </p:cBhvr>
                                      <p:to>
                                        <p:strVal val="visible"/>
                                      </p:to>
                                    </p:set>
                                    <p:animEffect transition="in" filter="fade">
                                      <p:cBhvr>
                                        <p:cTn id="63" dur="2000"/>
                                        <p:tgtEl>
                                          <p:spTgt spid="13315">
                                            <p:txEl>
                                              <p:pRg st="8" end="8"/>
                                            </p:txEl>
                                          </p:spTgt>
                                        </p:tgtEl>
                                      </p:cBhvr>
                                    </p:animEffect>
                                  </p:childTnLst>
                                </p:cTn>
                              </p:par>
                            </p:childTnLst>
                          </p:cTn>
                        </p:par>
                        <p:par>
                          <p:cTn id="64" fill="hold">
                            <p:stCondLst>
                              <p:cond delay="2000"/>
                            </p:stCondLst>
                            <p:childTnLst>
                              <p:par>
                                <p:cTn id="65" presetID="1"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
                                        </p:tgtEl>
                                        <p:attrNameLst>
                                          <p:attrName>style.visibility</p:attrName>
                                        </p:attrNameLst>
                                      </p:cBhvr>
                                      <p:to>
                                        <p:strVal val="visible"/>
                                      </p:to>
                                    </p:set>
                                  </p:childTnLst>
                                </p:cTn>
                              </p:par>
                            </p:childTnLst>
                          </p:cTn>
                        </p:par>
                        <p:par>
                          <p:cTn id="69" fill="hold">
                            <p:stCondLst>
                              <p:cond delay="2000"/>
                            </p:stCondLst>
                            <p:childTnLst>
                              <p:par>
                                <p:cTn id="70" presetID="10" presetClass="entr" presetSubtype="0" fill="hold" nodeType="afterEffect">
                                  <p:stCondLst>
                                    <p:cond delay="0"/>
                                  </p:stCondLst>
                                  <p:childTnLst>
                                    <p:set>
                                      <p:cBhvr>
                                        <p:cTn id="71" dur="1" fill="hold">
                                          <p:stCondLst>
                                            <p:cond delay="0"/>
                                          </p:stCondLst>
                                        </p:cTn>
                                        <p:tgtEl>
                                          <p:spTgt spid="13315">
                                            <p:txEl>
                                              <p:pRg st="9" end="9"/>
                                            </p:txEl>
                                          </p:spTgt>
                                        </p:tgtEl>
                                        <p:attrNameLst>
                                          <p:attrName>style.visibility</p:attrName>
                                        </p:attrNameLst>
                                      </p:cBhvr>
                                      <p:to>
                                        <p:strVal val="visible"/>
                                      </p:to>
                                    </p:set>
                                    <p:animEffect transition="in" filter="fade">
                                      <p:cBhvr>
                                        <p:cTn id="72" dur="2000"/>
                                        <p:tgtEl>
                                          <p:spTgt spid="1331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1" grpId="0"/>
      <p:bldP spid="13322" grpId="0"/>
      <p:bldP spid="13323" grpId="0"/>
      <p:bldP spid="13324" grpId="0"/>
      <p:bldP spid="13325" grpId="0"/>
      <p:bldP spid="20" grpId="0"/>
      <p:bldP spid="21" grpId="0"/>
      <p:bldP spid="2" grpId="0" animBg="1"/>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3"/>
          <p:cNvSpPr>
            <a:spLocks noGrp="1"/>
          </p:cNvSpPr>
          <p:nvPr>
            <p:ph type="sldNum" sz="quarter" idx="12"/>
          </p:nvPr>
        </p:nvSpPr>
        <p:spPr/>
        <p:txBody>
          <a:bodyPr/>
          <a:lstStyle/>
          <a:p>
            <a:fld id="{E5229F6B-7A90-425C-8CD3-ADDFA7DD493A}" type="slidenum">
              <a:rPr lang="de-DE"/>
              <a:pPr/>
              <a:t>11</a:t>
            </a:fld>
            <a:endParaRPr lang="de-DE"/>
          </a:p>
        </p:txBody>
      </p:sp>
      <p:sp>
        <p:nvSpPr>
          <p:cNvPr id="17410" name="AutoShape 2"/>
          <p:cNvSpPr>
            <a:spLocks noChangeArrowheads="1"/>
          </p:cNvSpPr>
          <p:nvPr/>
        </p:nvSpPr>
        <p:spPr bwMode="auto">
          <a:xfrm>
            <a:off x="2987675" y="404813"/>
            <a:ext cx="3273425" cy="407987"/>
          </a:xfrm>
          <a:custGeom>
            <a:avLst/>
            <a:gdLst/>
            <a:ahLst/>
            <a:cxnLst/>
            <a:rect l="0" t="0" r="0" b="0"/>
            <a:pathLst/>
          </a:custGeom>
          <a:solidFill>
            <a:srgbClr val="FFFFFF"/>
          </a:solidFill>
          <a:ln w="9525">
            <a:solidFill>
              <a:srgbClr val="000000"/>
            </a:solidFill>
            <a:round/>
            <a:headEnd/>
            <a:tailEnd/>
          </a:ln>
        </p:spPr>
        <p:txBody>
          <a:bodyPr lIns="0" tIns="0" rIns="0" bIns="0"/>
          <a:lstStyle/>
          <a:p>
            <a:pPr algn="ctr" eaLnBrk="0" hangingPunct="0">
              <a:lnSpc>
                <a:spcPts val="3213"/>
              </a:lnSpc>
            </a:pPr>
            <a:endParaRPr lang="de-AT" sz="2800" b="1" dirty="0">
              <a:solidFill>
                <a:srgbClr val="FF0000"/>
              </a:solidFill>
              <a:effectLst>
                <a:outerShdw blurRad="38100" dist="38100" dir="2700000" algn="tl">
                  <a:srgbClr val="C0C0C0"/>
                </a:outerShdw>
              </a:effectLst>
            </a:endParaRPr>
          </a:p>
        </p:txBody>
      </p:sp>
      <p:pic>
        <p:nvPicPr>
          <p:cNvPr id="17411" name="Picture 3" descr="picture"/>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577975"/>
            <a:ext cx="7610475" cy="4946650"/>
          </a:xfrm>
          <a:prstGeom prst="rect">
            <a:avLst/>
          </a:prstGeom>
          <a:solidFill>
            <a:srgbClr val="FFFFFF"/>
          </a:solidFill>
          <a:ln w="9525">
            <a:solidFill>
              <a:srgbClr val="000000"/>
            </a:solidFill>
            <a:round/>
            <a:headEnd/>
            <a:tailEnd/>
          </a:ln>
        </p:spPr>
      </p:pic>
      <p:pic>
        <p:nvPicPr>
          <p:cNvPr id="17412" name="Picture 4" descr="OOE_Landeswappen-logo-BA92528D3C-seek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650" y="115888"/>
            <a:ext cx="1008063" cy="1008062"/>
          </a:xfrm>
          <a:prstGeom prst="rect">
            <a:avLst/>
          </a:prstGeom>
          <a:noFill/>
          <a:extLst>
            <a:ext uri="{909E8E84-426E-40DD-AFC4-6F175D3DCCD1}">
              <a14:hiddenFill xmlns:a14="http://schemas.microsoft.com/office/drawing/2010/main">
                <a:solidFill>
                  <a:srgbClr val="FFFFFF"/>
                </a:solidFill>
              </a14:hiddenFill>
            </a:ext>
          </a:extLst>
        </p:spPr>
      </p:pic>
      <p:pic>
        <p:nvPicPr>
          <p:cNvPr id="17413" name="Picture 5" descr="Jugendwappe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228600"/>
            <a:ext cx="619125" cy="762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feld 1"/>
          <p:cNvSpPr txBox="1"/>
          <p:nvPr/>
        </p:nvSpPr>
        <p:spPr>
          <a:xfrm>
            <a:off x="2987675" y="404813"/>
            <a:ext cx="3273425" cy="830997"/>
          </a:xfrm>
          <a:prstGeom prst="rect">
            <a:avLst/>
          </a:prstGeom>
          <a:noFill/>
        </p:spPr>
        <p:txBody>
          <a:bodyPr wrap="square" rtlCol="0">
            <a:spAutoFit/>
          </a:bodyPr>
          <a:lstStyle/>
          <a:p>
            <a:pPr algn="ctr"/>
            <a:r>
              <a:rPr lang="de-DE" sz="2800" b="1" dirty="0" smtClean="0">
                <a:solidFill>
                  <a:srgbClr val="FF0000"/>
                </a:solidFill>
                <a:effectLst>
                  <a:outerShdw blurRad="38100" dist="38100" dir="2700000" algn="tl">
                    <a:srgbClr val="000000">
                      <a:alpha val="43137"/>
                    </a:srgbClr>
                  </a:outerShdw>
                </a:effectLst>
              </a:rPr>
              <a:t>Handverband</a:t>
            </a:r>
          </a:p>
          <a:p>
            <a:pPr algn="ctr"/>
            <a:r>
              <a:rPr lang="de-DE" sz="2000" dirty="0" smtClean="0"/>
              <a:t>(mit Dreiecktuch)</a:t>
            </a:r>
            <a:endParaRPr lang="de-DE" sz="2000" dirty="0"/>
          </a:p>
        </p:txBody>
      </p:sp>
      <p:sp>
        <p:nvSpPr>
          <p:cNvPr id="8" name="Rechteck 7"/>
          <p:cNvSpPr/>
          <p:nvPr/>
        </p:nvSpPr>
        <p:spPr>
          <a:xfrm>
            <a:off x="3131840" y="3866634"/>
            <a:ext cx="798617" cy="184666"/>
          </a:xfrm>
          <a:prstGeom prst="rect">
            <a:avLst/>
          </a:prstGeom>
        </p:spPr>
        <p:txBody>
          <a:bodyPr wrap="none">
            <a:spAutoFit/>
          </a:bodyPr>
          <a:lstStyle/>
          <a:p>
            <a:r>
              <a:rPr lang="de-DE" sz="600" b="1" dirty="0" smtClean="0"/>
              <a:t>Foto W. Weishäupl</a:t>
            </a:r>
            <a:endParaRPr lang="de-DE" sz="600" dirty="0"/>
          </a:p>
        </p:txBody>
      </p:sp>
      <p:sp>
        <p:nvSpPr>
          <p:cNvPr id="9" name="Rechteck 8"/>
          <p:cNvSpPr/>
          <p:nvPr/>
        </p:nvSpPr>
        <p:spPr>
          <a:xfrm>
            <a:off x="7423046" y="3799284"/>
            <a:ext cx="798617" cy="184666"/>
          </a:xfrm>
          <a:prstGeom prst="rect">
            <a:avLst/>
          </a:prstGeom>
        </p:spPr>
        <p:txBody>
          <a:bodyPr wrap="none">
            <a:spAutoFit/>
          </a:bodyPr>
          <a:lstStyle/>
          <a:p>
            <a:r>
              <a:rPr lang="de-DE" sz="600" b="1" dirty="0" smtClean="0"/>
              <a:t>Foto W. Weishäupl</a:t>
            </a:r>
            <a:endParaRPr lang="de-DE" sz="600" dirty="0"/>
          </a:p>
        </p:txBody>
      </p:sp>
      <p:sp>
        <p:nvSpPr>
          <p:cNvPr id="10" name="Rechteck 9"/>
          <p:cNvSpPr/>
          <p:nvPr/>
        </p:nvSpPr>
        <p:spPr>
          <a:xfrm>
            <a:off x="3203848" y="6317317"/>
            <a:ext cx="798617" cy="184666"/>
          </a:xfrm>
          <a:prstGeom prst="rect">
            <a:avLst/>
          </a:prstGeom>
        </p:spPr>
        <p:txBody>
          <a:bodyPr wrap="none">
            <a:spAutoFit/>
          </a:bodyPr>
          <a:lstStyle/>
          <a:p>
            <a:r>
              <a:rPr lang="de-DE" sz="600" b="1" dirty="0" smtClean="0"/>
              <a:t>Foto W. Weishäupl</a:t>
            </a:r>
            <a:endParaRPr lang="de-DE" sz="600" dirty="0"/>
          </a:p>
        </p:txBody>
      </p:sp>
      <p:sp>
        <p:nvSpPr>
          <p:cNvPr id="11" name="Rechteck 10"/>
          <p:cNvSpPr/>
          <p:nvPr/>
        </p:nvSpPr>
        <p:spPr>
          <a:xfrm>
            <a:off x="7423045" y="6317317"/>
            <a:ext cx="798617" cy="184666"/>
          </a:xfrm>
          <a:prstGeom prst="rect">
            <a:avLst/>
          </a:prstGeom>
        </p:spPr>
        <p:txBody>
          <a:bodyPr wrap="none">
            <a:spAutoFit/>
          </a:bodyPr>
          <a:lstStyle/>
          <a:p>
            <a:r>
              <a:rPr lang="de-DE" sz="600" b="1" dirty="0" smtClean="0"/>
              <a:t>Foto W. Weishäupl</a:t>
            </a:r>
            <a:endParaRPr lang="de-DE" sz="600" dirty="0"/>
          </a:p>
        </p:txBody>
      </p:sp>
      <p:pic>
        <p:nvPicPr>
          <p:cNvPr id="12" name="Grafik 11" descr="http://www.apotheke.com/_images/medias/0000/00/00/08/2058.jpg"/>
          <p:cNvPicPr/>
          <p:nvPr/>
        </p:nvPicPr>
        <p:blipFill>
          <a:blip r:embed="rId5">
            <a:extLst>
              <a:ext uri="{28A0092B-C50C-407E-A947-70E740481C1C}">
                <a14:useLocalDpi xmlns:a14="http://schemas.microsoft.com/office/drawing/2010/main" val="0"/>
              </a:ext>
            </a:extLst>
          </a:blip>
          <a:srcRect/>
          <a:stretch>
            <a:fillRect/>
          </a:stretch>
        </p:blipFill>
        <p:spPr bwMode="auto">
          <a:xfrm>
            <a:off x="5864638" y="812800"/>
            <a:ext cx="1876011" cy="734566"/>
          </a:xfrm>
          <a:prstGeom prst="rect">
            <a:avLst/>
          </a:prstGeom>
          <a:noFill/>
          <a:ln>
            <a:noFill/>
          </a:ln>
        </p:spPr>
      </p:pic>
      <p:sp>
        <p:nvSpPr>
          <p:cNvPr id="3" name="Rechteck 2"/>
          <p:cNvSpPr/>
          <p:nvPr/>
        </p:nvSpPr>
        <p:spPr>
          <a:xfrm>
            <a:off x="4716016" y="1577976"/>
            <a:ext cx="3481114" cy="24733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13"/>
          <p:cNvSpPr/>
          <p:nvPr/>
        </p:nvSpPr>
        <p:spPr>
          <a:xfrm>
            <a:off x="609600" y="4152326"/>
            <a:ext cx="3392865" cy="23722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echteck 14"/>
          <p:cNvSpPr/>
          <p:nvPr/>
        </p:nvSpPr>
        <p:spPr>
          <a:xfrm>
            <a:off x="4716016" y="4154694"/>
            <a:ext cx="3528665" cy="2347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p:cNvSpPr/>
          <p:nvPr/>
        </p:nvSpPr>
        <p:spPr>
          <a:xfrm>
            <a:off x="6764152" y="1424088"/>
            <a:ext cx="688009" cy="153888"/>
          </a:xfrm>
          <a:prstGeom prst="rect">
            <a:avLst/>
          </a:prstGeom>
        </p:spPr>
        <p:txBody>
          <a:bodyPr wrap="none">
            <a:spAutoFit/>
          </a:bodyPr>
          <a:lstStyle/>
          <a:p>
            <a:r>
              <a:rPr lang="de-DE" sz="400" b="1" dirty="0"/>
              <a:t>Internet: apotheke.com</a:t>
            </a:r>
            <a:endParaRPr lang="de-DE" sz="400" dirty="0"/>
          </a:p>
        </p:txBody>
      </p:sp>
      <p:sp>
        <p:nvSpPr>
          <p:cNvPr id="5" name="Datumsplatzhalter 4"/>
          <p:cNvSpPr>
            <a:spLocks noGrp="1"/>
          </p:cNvSpPr>
          <p:nvPr>
            <p:ph type="dt" sz="half" idx="10"/>
          </p:nvPr>
        </p:nvSpPr>
        <p:spPr/>
        <p:txBody>
          <a:bodyPr/>
          <a:lstStyle/>
          <a:p>
            <a:r>
              <a:rPr lang="de-DE" smtClean="0"/>
              <a:t>12.03.2013</a:t>
            </a:r>
            <a:endParaRPr lang="de-DE"/>
          </a:p>
        </p:txBody>
      </p:sp>
      <p:sp>
        <p:nvSpPr>
          <p:cNvPr id="22" name="Fußzeilenplatzhalter 21"/>
          <p:cNvSpPr>
            <a:spLocks noGrp="1"/>
          </p:cNvSpPr>
          <p:nvPr>
            <p:ph type="ftr" sz="quarter" idx="11"/>
          </p:nvPr>
        </p:nvSpPr>
        <p:spPr/>
        <p:txBody>
          <a:bodyPr/>
          <a:lstStyle/>
          <a:p>
            <a:r>
              <a:rPr lang="de-DE" smtClean="0"/>
              <a:t>OöLFV</a:t>
            </a:r>
            <a:endParaRPr lang="de-DE"/>
          </a:p>
        </p:txBody>
      </p:sp>
    </p:spTree>
    <p:extLst>
      <p:ext uri="{BB962C8B-B14F-4D97-AF65-F5344CB8AC3E}">
        <p14:creationId xmlns:p14="http://schemas.microsoft.com/office/powerpoint/2010/main" val="4267784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hidden"/>
                                      </p:to>
                                    </p:set>
                                  </p:childTnLst>
                                </p:cTn>
                              </p:par>
                            </p:childTnLst>
                          </p:cTn>
                        </p:par>
                        <p:par>
                          <p:cTn id="17" fill="hold">
                            <p:stCondLst>
                              <p:cond delay="0"/>
                            </p:stCondLst>
                            <p:childTnLst>
                              <p:par>
                                <p:cTn id="18" presetID="42" presetClass="entr" presetSubtype="0"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anim calcmode="lin" valueType="num">
                                      <p:cBhvr>
                                        <p:cTn id="21" dur="1000" fill="hold"/>
                                        <p:tgtEl>
                                          <p:spTgt spid="12"/>
                                        </p:tgtEl>
                                        <p:attrNameLst>
                                          <p:attrName>ppt_x</p:attrName>
                                        </p:attrNameLst>
                                      </p:cBhvr>
                                      <p:tavLst>
                                        <p:tav tm="0">
                                          <p:val>
                                            <p:strVal val="#ppt_x"/>
                                          </p:val>
                                        </p:tav>
                                        <p:tav tm="100000">
                                          <p:val>
                                            <p:strVal val="#ppt_x"/>
                                          </p:val>
                                        </p:tav>
                                      </p:tavLst>
                                    </p:anim>
                                    <p:anim calcmode="lin" valueType="num">
                                      <p:cBhvr>
                                        <p:cTn id="22" dur="1000" fill="hold"/>
                                        <p:tgtEl>
                                          <p:spTgt spid="12"/>
                                        </p:tgtEl>
                                        <p:attrNameLst>
                                          <p:attrName>ppt_y</p:attrName>
                                        </p:attrNameLst>
                                      </p:cBhvr>
                                      <p:tavLst>
                                        <p:tav tm="0">
                                          <p:val>
                                            <p:strVal val="#ppt_y+.1"/>
                                          </p:val>
                                        </p:tav>
                                        <p:tav tm="100000">
                                          <p:val>
                                            <p:strVal val="#ppt_y"/>
                                          </p:val>
                                        </p:tav>
                                      </p:tavLst>
                                    </p:anim>
                                  </p:childTnLst>
                                </p:cTn>
                              </p:par>
                              <p:par>
                                <p:cTn id="23" presetID="1"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3" grpId="0" animBg="1"/>
      <p:bldP spid="14" grpId="0" animBg="1"/>
      <p:bldP spid="15" grpId="0" animBg="1"/>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778098"/>
          </a:xfrm>
        </p:spPr>
        <p:txBody>
          <a:bodyPr>
            <a:normAutofit/>
          </a:bodyPr>
          <a:lstStyle/>
          <a:p>
            <a:r>
              <a:rPr lang="de-DE" sz="2800" b="1" dirty="0" smtClean="0">
                <a:solidFill>
                  <a:srgbClr val="FF0000"/>
                </a:solidFill>
                <a:effectLst>
                  <a:outerShdw blurRad="38100" dist="38100" dir="2700000" algn="tl">
                    <a:srgbClr val="000000">
                      <a:alpha val="43137"/>
                    </a:srgbClr>
                  </a:outerShdw>
                </a:effectLst>
              </a:rPr>
              <a:t>Pflasterwundverband</a:t>
            </a:r>
            <a:endParaRPr lang="de-DE" sz="2800" b="1" dirty="0">
              <a:solidFill>
                <a:srgbClr val="FF0000"/>
              </a:solidFill>
              <a:effectLst>
                <a:outerShdw blurRad="38100" dist="38100" dir="2700000" algn="tl">
                  <a:srgbClr val="000000">
                    <a:alpha val="43137"/>
                  </a:srgbClr>
                </a:outerShdw>
              </a:effectLst>
            </a:endParaRPr>
          </a:p>
        </p:txBody>
      </p:sp>
      <p:sp>
        <p:nvSpPr>
          <p:cNvPr id="3" name="Inhaltsplatzhalter 2"/>
          <p:cNvSpPr>
            <a:spLocks noGrp="1"/>
          </p:cNvSpPr>
          <p:nvPr>
            <p:ph sz="half" idx="1"/>
          </p:nvPr>
        </p:nvSpPr>
        <p:spPr>
          <a:xfrm>
            <a:off x="457200" y="1268760"/>
            <a:ext cx="4038600" cy="5112568"/>
          </a:xfrm>
        </p:spPr>
        <p:txBody>
          <a:bodyPr>
            <a:normAutofit/>
          </a:bodyPr>
          <a:lstStyle/>
          <a:p>
            <a:pPr marL="0" indent="0">
              <a:buNone/>
            </a:pPr>
            <a:r>
              <a:rPr lang="de-DE" sz="2000" b="1" dirty="0" smtClean="0"/>
              <a:t>Pflaster:</a:t>
            </a:r>
          </a:p>
          <a:p>
            <a:pPr marL="0" indent="0">
              <a:buNone/>
            </a:pPr>
            <a:r>
              <a:rPr lang="de-DE" sz="1800" dirty="0" smtClean="0"/>
              <a:t>Umgangssprachlich vorgefertigte Kombination aus </a:t>
            </a:r>
            <a:r>
              <a:rPr lang="de-DE" sz="1800" dirty="0"/>
              <a:t>W</a:t>
            </a:r>
            <a:r>
              <a:rPr lang="de-DE" sz="1800" dirty="0" smtClean="0"/>
              <a:t>undauflage und Heftpflaster (Wundschnellverband).</a:t>
            </a:r>
          </a:p>
          <a:p>
            <a:pPr marL="0" indent="0">
              <a:buNone/>
            </a:pPr>
            <a:endParaRPr lang="de-DE" sz="2000" b="1" dirty="0" smtClean="0"/>
          </a:p>
          <a:p>
            <a:pPr marL="0" indent="0">
              <a:buNone/>
            </a:pPr>
            <a:r>
              <a:rPr lang="de-DE" sz="2000" b="1" dirty="0" smtClean="0"/>
              <a:t>Anwendung:</a:t>
            </a:r>
          </a:p>
          <a:p>
            <a:pPr marL="0" indent="0">
              <a:buNone/>
            </a:pPr>
            <a:r>
              <a:rPr lang="de-DE" sz="1800" dirty="0" smtClean="0"/>
              <a:t>Bedecken kleiner, nicht stark blutender Wunden.</a:t>
            </a:r>
          </a:p>
          <a:p>
            <a:pPr marL="0" indent="0">
              <a:buNone/>
            </a:pPr>
            <a:endParaRPr lang="de-DE" sz="1600" dirty="0"/>
          </a:p>
          <a:p>
            <a:pPr marL="0" indent="0">
              <a:buNone/>
            </a:pPr>
            <a:r>
              <a:rPr lang="de-DE" sz="2000" b="1" dirty="0" smtClean="0"/>
              <a:t>Vorgehen:</a:t>
            </a:r>
          </a:p>
          <a:p>
            <a:pPr marL="0" indent="0">
              <a:buNone/>
            </a:pPr>
            <a:r>
              <a:rPr lang="de-DE" sz="1800" dirty="0" smtClean="0"/>
              <a:t>Schutzfolien abziehen, Mullkissen </a:t>
            </a:r>
            <a:r>
              <a:rPr lang="de-DE" sz="1800" i="1" dirty="0" smtClean="0"/>
              <a:t>(nicht berühren!) </a:t>
            </a:r>
            <a:r>
              <a:rPr lang="de-DE" sz="1800" dirty="0" smtClean="0"/>
              <a:t>auf Wunde, Pflaster auf unverletzte Haut kleben.</a:t>
            </a:r>
            <a:endParaRPr lang="de-DE" sz="2000" dirty="0"/>
          </a:p>
        </p:txBody>
      </p:sp>
      <p:pic>
        <p:nvPicPr>
          <p:cNvPr id="5" name="Picture 7" descr="Jugendwappe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228600"/>
            <a:ext cx="619125" cy="762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OOE_Landeswappen-logo-BA92528D3C-seek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650" y="115888"/>
            <a:ext cx="1008063" cy="1008062"/>
          </a:xfrm>
          <a:prstGeom prst="rect">
            <a:avLst/>
          </a:prstGeom>
          <a:noFill/>
          <a:extLst>
            <a:ext uri="{909E8E84-426E-40DD-AFC4-6F175D3DCCD1}">
              <a14:hiddenFill xmlns:a14="http://schemas.microsoft.com/office/drawing/2010/main">
                <a:solidFill>
                  <a:srgbClr val="FFFFFF"/>
                </a:solidFill>
              </a14:hiddenFill>
            </a:ext>
          </a:extLst>
        </p:spPr>
      </p:pic>
      <p:pic>
        <p:nvPicPr>
          <p:cNvPr id="9" name="Grafik 8" descr="http://www.welt.de/img/gesundheit/crop109593057/2538729399-ci3x2l-w620/Pflaster.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96785" y="4508368"/>
            <a:ext cx="2160662" cy="1340311"/>
          </a:xfrm>
          <a:prstGeom prst="rect">
            <a:avLst/>
          </a:prstGeom>
          <a:noFill/>
          <a:ln>
            <a:noFill/>
          </a:ln>
        </p:spPr>
      </p:pic>
      <p:sp>
        <p:nvSpPr>
          <p:cNvPr id="10" name="Rechteck 9"/>
          <p:cNvSpPr/>
          <p:nvPr/>
        </p:nvSpPr>
        <p:spPr>
          <a:xfrm>
            <a:off x="5313217" y="5664013"/>
            <a:ext cx="1253869" cy="184666"/>
          </a:xfrm>
          <a:prstGeom prst="rect">
            <a:avLst/>
          </a:prstGeom>
        </p:spPr>
        <p:txBody>
          <a:bodyPr wrap="none">
            <a:spAutoFit/>
          </a:bodyPr>
          <a:lstStyle/>
          <a:p>
            <a:r>
              <a:rPr lang="de-DE" sz="600" dirty="0"/>
              <a:t>Foto: </a:t>
            </a:r>
            <a:r>
              <a:rPr lang="de-DE" sz="600" dirty="0" err="1"/>
              <a:t>picture</a:t>
            </a:r>
            <a:r>
              <a:rPr lang="de-DE" sz="600" dirty="0"/>
              <a:t> </a:t>
            </a:r>
            <a:r>
              <a:rPr lang="de-DE" sz="600" dirty="0" err="1"/>
              <a:t>alliance</a:t>
            </a:r>
            <a:r>
              <a:rPr lang="de-DE" sz="600" dirty="0"/>
              <a:t>/</a:t>
            </a:r>
            <a:r>
              <a:rPr lang="de-DE" sz="600" dirty="0" err="1"/>
              <a:t>Arco</a:t>
            </a:r>
            <a:r>
              <a:rPr lang="de-DE" sz="600" dirty="0"/>
              <a:t> </a:t>
            </a:r>
            <a:r>
              <a:rPr lang="de-DE" sz="600" dirty="0" err="1"/>
              <a:t>images</a:t>
            </a:r>
            <a:endParaRPr lang="de-DE" sz="600" dirty="0"/>
          </a:p>
        </p:txBody>
      </p:sp>
      <p:pic>
        <p:nvPicPr>
          <p:cNvPr id="4098" name="Picture 2" descr="http://www.drucken-und-lernen.de/uploads/pics/Pflaster_i.jp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40153" y="1123950"/>
            <a:ext cx="1440160" cy="1548786"/>
          </a:xfrm>
          <a:prstGeom prst="rect">
            <a:avLst/>
          </a:prstGeom>
          <a:noFill/>
          <a:extLst>
            <a:ext uri="{909E8E84-426E-40DD-AFC4-6F175D3DCCD1}">
              <a14:hiddenFill xmlns:a14="http://schemas.microsoft.com/office/drawing/2010/main">
                <a:solidFill>
                  <a:srgbClr val="FFFFFF"/>
                </a:solidFill>
              </a14:hiddenFill>
            </a:ext>
          </a:extLst>
        </p:spPr>
      </p:pic>
      <p:sp>
        <p:nvSpPr>
          <p:cNvPr id="13" name="Inhaltsplatzhalter 12"/>
          <p:cNvSpPr>
            <a:spLocks noGrp="1"/>
          </p:cNvSpPr>
          <p:nvPr>
            <p:ph sz="half" idx="2"/>
          </p:nvPr>
        </p:nvSpPr>
        <p:spPr>
          <a:xfrm>
            <a:off x="4648200" y="1268760"/>
            <a:ext cx="4038600" cy="4857403"/>
          </a:xfrm>
        </p:spPr>
        <p:txBody>
          <a:bodyPr/>
          <a:lstStyle/>
          <a:p>
            <a:pPr marL="0" indent="0">
              <a:buNone/>
            </a:pPr>
            <a:endParaRPr lang="de-DE" dirty="0" smtClean="0"/>
          </a:p>
          <a:p>
            <a:pPr marL="0" indent="0">
              <a:buNone/>
            </a:pPr>
            <a:endParaRPr lang="de-DE" dirty="0"/>
          </a:p>
        </p:txBody>
      </p:sp>
      <p:sp>
        <p:nvSpPr>
          <p:cNvPr id="14" name="Rechteck 13"/>
          <p:cNvSpPr/>
          <p:nvPr/>
        </p:nvSpPr>
        <p:spPr>
          <a:xfrm>
            <a:off x="5940153" y="2565562"/>
            <a:ext cx="1516273" cy="169277"/>
          </a:xfrm>
          <a:prstGeom prst="rect">
            <a:avLst/>
          </a:prstGeom>
        </p:spPr>
        <p:txBody>
          <a:bodyPr wrap="square">
            <a:spAutoFit/>
          </a:bodyPr>
          <a:lstStyle/>
          <a:p>
            <a:pPr algn="r"/>
            <a:r>
              <a:rPr lang="de-DE" sz="500" b="1" dirty="0" smtClean="0"/>
              <a:t>Foto aus drucken-und-lernen.de</a:t>
            </a:r>
            <a:endParaRPr lang="de-DE" sz="500" b="1" dirty="0"/>
          </a:p>
        </p:txBody>
      </p:sp>
      <p:pic>
        <p:nvPicPr>
          <p:cNvPr id="16" name="Picture 8" descr="Pflaster"/>
          <p:cNvPicPr/>
          <p:nvPr/>
        </p:nvPicPr>
        <p:blipFill>
          <a:blip r:embed="rId7">
            <a:extLst>
              <a:ext uri="{28A0092B-C50C-407E-A947-70E740481C1C}">
                <a14:useLocalDpi xmlns:a14="http://schemas.microsoft.com/office/drawing/2010/main" val="0"/>
              </a:ext>
            </a:extLst>
          </a:blip>
          <a:srcRect/>
          <a:stretch>
            <a:fillRect/>
          </a:stretch>
        </p:blipFill>
        <p:spPr bwMode="auto">
          <a:xfrm>
            <a:off x="6628817" y="4508368"/>
            <a:ext cx="1996321" cy="1327870"/>
          </a:xfrm>
          <a:prstGeom prst="rect">
            <a:avLst/>
          </a:prstGeom>
          <a:noFill/>
          <a:extLst>
            <a:ext uri="{909E8E84-426E-40DD-AFC4-6F175D3DCCD1}">
              <a14:hiddenFill xmlns:a14="http://schemas.microsoft.com/office/drawing/2010/main">
                <a:solidFill>
                  <a:srgbClr val="FFFFFF"/>
                </a:solidFill>
              </a14:hiddenFill>
            </a:ext>
          </a:extLst>
        </p:spPr>
      </p:pic>
      <p:sp>
        <p:nvSpPr>
          <p:cNvPr id="15" name="Rechteck 14"/>
          <p:cNvSpPr/>
          <p:nvPr/>
        </p:nvSpPr>
        <p:spPr>
          <a:xfrm>
            <a:off x="8011161" y="5665899"/>
            <a:ext cx="627095" cy="184666"/>
          </a:xfrm>
          <a:prstGeom prst="rect">
            <a:avLst/>
          </a:prstGeom>
        </p:spPr>
        <p:txBody>
          <a:bodyPr wrap="none">
            <a:spAutoFit/>
          </a:bodyPr>
          <a:lstStyle/>
          <a:p>
            <a:r>
              <a:rPr lang="de-DE" sz="600" dirty="0"/>
              <a:t>dr.-miller.com</a:t>
            </a:r>
          </a:p>
        </p:txBody>
      </p:sp>
      <p:pic>
        <p:nvPicPr>
          <p:cNvPr id="18" name="Grafik 17" descr="http://bilder.t-online.de/b/40/21/04/52/id_40210452/tid_da/eine-blutvergiftung-ist-gefaehrlich-weil-sie-unspezifische-symptome-hat-foto-imago-.jpg"/>
          <p:cNvPicPr/>
          <p:nvPr/>
        </p:nvPicPr>
        <p:blipFill>
          <a:blip r:embed="rId8">
            <a:extLst>
              <a:ext uri="{28A0092B-C50C-407E-A947-70E740481C1C}">
                <a14:useLocalDpi xmlns:a14="http://schemas.microsoft.com/office/drawing/2010/main" val="0"/>
              </a:ext>
            </a:extLst>
          </a:blip>
          <a:srcRect/>
          <a:stretch>
            <a:fillRect/>
          </a:stretch>
        </p:blipFill>
        <p:spPr bwMode="auto">
          <a:xfrm>
            <a:off x="5987294" y="2748086"/>
            <a:ext cx="1345878" cy="1607815"/>
          </a:xfrm>
          <a:prstGeom prst="rect">
            <a:avLst/>
          </a:prstGeom>
          <a:noFill/>
          <a:ln>
            <a:noFill/>
          </a:ln>
        </p:spPr>
      </p:pic>
      <p:sp>
        <p:nvSpPr>
          <p:cNvPr id="17" name="Rechteck 16"/>
          <p:cNvSpPr/>
          <p:nvPr/>
        </p:nvSpPr>
        <p:spPr>
          <a:xfrm>
            <a:off x="6807066" y="2757002"/>
            <a:ext cx="526106" cy="184666"/>
          </a:xfrm>
          <a:prstGeom prst="rect">
            <a:avLst/>
          </a:prstGeom>
        </p:spPr>
        <p:txBody>
          <a:bodyPr wrap="none">
            <a:spAutoFit/>
          </a:bodyPr>
          <a:lstStyle/>
          <a:p>
            <a:r>
              <a:rPr lang="de-DE" sz="600" dirty="0"/>
              <a:t>t-online.de</a:t>
            </a:r>
          </a:p>
        </p:txBody>
      </p:sp>
      <p:sp>
        <p:nvSpPr>
          <p:cNvPr id="4" name="Foliennummernplatzhalter 3"/>
          <p:cNvSpPr>
            <a:spLocks noGrp="1"/>
          </p:cNvSpPr>
          <p:nvPr>
            <p:ph type="sldNum" sz="quarter" idx="12"/>
          </p:nvPr>
        </p:nvSpPr>
        <p:spPr/>
        <p:txBody>
          <a:bodyPr/>
          <a:lstStyle/>
          <a:p>
            <a:fld id="{5C447296-C4DC-4483-BBB8-7AC8D0F14CFD}" type="slidenum">
              <a:rPr lang="de-DE" smtClean="0"/>
              <a:t>12</a:t>
            </a:fld>
            <a:endParaRPr lang="de-DE"/>
          </a:p>
        </p:txBody>
      </p:sp>
      <p:sp>
        <p:nvSpPr>
          <p:cNvPr id="7" name="Datumsplatzhalter 6"/>
          <p:cNvSpPr>
            <a:spLocks noGrp="1"/>
          </p:cNvSpPr>
          <p:nvPr>
            <p:ph type="dt" sz="half" idx="10"/>
          </p:nvPr>
        </p:nvSpPr>
        <p:spPr/>
        <p:txBody>
          <a:bodyPr/>
          <a:lstStyle/>
          <a:p>
            <a:r>
              <a:rPr lang="de-DE" smtClean="0"/>
              <a:t>12.03.2013</a:t>
            </a:r>
            <a:endParaRPr lang="de-DE"/>
          </a:p>
        </p:txBody>
      </p:sp>
      <p:sp>
        <p:nvSpPr>
          <p:cNvPr id="8" name="Fußzeilenplatzhalter 7"/>
          <p:cNvSpPr>
            <a:spLocks noGrp="1"/>
          </p:cNvSpPr>
          <p:nvPr>
            <p:ph type="ftr" sz="quarter" idx="11"/>
          </p:nvPr>
        </p:nvSpPr>
        <p:spPr/>
        <p:txBody>
          <a:bodyPr/>
          <a:lstStyle/>
          <a:p>
            <a:r>
              <a:rPr lang="de-DE" smtClean="0"/>
              <a:t>OöLFV</a:t>
            </a:r>
            <a:endParaRPr lang="de-DE"/>
          </a:p>
        </p:txBody>
      </p:sp>
    </p:spTree>
    <p:extLst>
      <p:ext uri="{BB962C8B-B14F-4D97-AF65-F5344CB8AC3E}">
        <p14:creationId xmlns:p14="http://schemas.microsoft.com/office/powerpoint/2010/main" val="4227297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nodeType="afterEffect">
                                  <p:stCondLst>
                                    <p:cond delay="0"/>
                                  </p:stCondLst>
                                  <p:childTnLst>
                                    <p:set>
                                      <p:cBhvr>
                                        <p:cTn id="11" dur="1" fill="hold">
                                          <p:stCondLst>
                                            <p:cond delay="0"/>
                                          </p:stCondLst>
                                        </p:cTn>
                                        <p:tgtEl>
                                          <p:spTgt spid="4098"/>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15"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2800" b="1" dirty="0" smtClean="0">
                <a:solidFill>
                  <a:srgbClr val="FF0000"/>
                </a:solidFill>
                <a:effectLst>
                  <a:outerShdw blurRad="38100" dist="38100" dir="2700000" algn="tl">
                    <a:srgbClr val="000000">
                      <a:alpha val="43137"/>
                    </a:srgbClr>
                  </a:outerShdw>
                </a:effectLst>
              </a:rPr>
              <a:t>Erste Hilfe bei Vergiftungen</a:t>
            </a:r>
            <a:br>
              <a:rPr lang="de-DE" sz="2800" b="1" dirty="0" smtClean="0">
                <a:solidFill>
                  <a:srgbClr val="FF0000"/>
                </a:solidFill>
                <a:effectLst>
                  <a:outerShdw blurRad="38100" dist="38100" dir="2700000" algn="tl">
                    <a:srgbClr val="000000">
                      <a:alpha val="43137"/>
                    </a:srgbClr>
                  </a:outerShdw>
                </a:effectLst>
              </a:rPr>
            </a:br>
            <a:r>
              <a:rPr lang="de-DE" sz="2000" b="1" dirty="0" smtClean="0">
                <a:solidFill>
                  <a:srgbClr val="FF0000"/>
                </a:solidFill>
                <a:effectLst>
                  <a:outerShdw blurRad="38100" dist="38100" dir="2700000" algn="tl">
                    <a:srgbClr val="000000">
                      <a:alpha val="43137"/>
                    </a:srgbClr>
                  </a:outerShdw>
                </a:effectLst>
              </a:rPr>
              <a:t>(Medikamente, Alkohol, andere giftige Substanzen)</a:t>
            </a:r>
            <a:endParaRPr lang="de-DE" sz="2800" b="1" dirty="0">
              <a:solidFill>
                <a:srgbClr val="FF0000"/>
              </a:solidFill>
              <a:effectLst>
                <a:outerShdw blurRad="38100" dist="38100" dir="2700000" algn="tl">
                  <a:srgbClr val="000000">
                    <a:alpha val="43137"/>
                  </a:srgbClr>
                </a:outerShdw>
              </a:effectLst>
            </a:endParaRPr>
          </a:p>
        </p:txBody>
      </p:sp>
      <p:sp>
        <p:nvSpPr>
          <p:cNvPr id="3" name="Inhaltsplatzhalter 2"/>
          <p:cNvSpPr>
            <a:spLocks noGrp="1"/>
          </p:cNvSpPr>
          <p:nvPr>
            <p:ph sz="half" idx="1"/>
          </p:nvPr>
        </p:nvSpPr>
        <p:spPr/>
        <p:txBody>
          <a:bodyPr>
            <a:normAutofit/>
          </a:bodyPr>
          <a:lstStyle/>
          <a:p>
            <a:pPr marL="0" indent="0">
              <a:buNone/>
            </a:pPr>
            <a:r>
              <a:rPr lang="de-DE" sz="2000" b="1" dirty="0" smtClean="0">
                <a:solidFill>
                  <a:srgbClr val="FF0000"/>
                </a:solidFill>
              </a:rPr>
              <a:t>Patient bei Bewusstsein:</a:t>
            </a:r>
          </a:p>
          <a:p>
            <a:r>
              <a:rPr lang="de-DE" sz="1800" b="1" dirty="0" smtClean="0"/>
              <a:t>Notruf</a:t>
            </a:r>
            <a:r>
              <a:rPr lang="de-DE" sz="1800" dirty="0" smtClean="0"/>
              <a:t> </a:t>
            </a:r>
            <a:r>
              <a:rPr lang="de-DE" sz="1800" b="1" dirty="0" smtClean="0"/>
              <a:t>144</a:t>
            </a:r>
            <a:endParaRPr lang="de-DE" sz="1800" dirty="0" smtClean="0"/>
          </a:p>
          <a:p>
            <a:r>
              <a:rPr lang="de-DE" sz="1900" dirty="0" smtClean="0"/>
              <a:t>Pat. in Seitenlage bringen, auffordern evtl. Substanzen im Mund auszuspucken.</a:t>
            </a:r>
          </a:p>
          <a:p>
            <a:r>
              <a:rPr lang="de-DE" sz="1900" dirty="0" smtClean="0"/>
              <a:t>Vergiftungsinformations-</a:t>
            </a:r>
            <a:r>
              <a:rPr lang="de-DE" sz="1900" dirty="0" err="1" smtClean="0"/>
              <a:t>entrale</a:t>
            </a:r>
            <a:r>
              <a:rPr lang="de-DE" sz="1900" dirty="0" smtClean="0"/>
              <a:t> anrufen, Anweisungen befolgen</a:t>
            </a:r>
          </a:p>
          <a:p>
            <a:pPr marL="0" indent="0">
              <a:buNone/>
            </a:pPr>
            <a:r>
              <a:rPr lang="de-DE" sz="1900" dirty="0"/>
              <a:t> </a:t>
            </a:r>
            <a:r>
              <a:rPr lang="de-DE" sz="1900" dirty="0" smtClean="0"/>
              <a:t>    	Tel-Nr.: 01 </a:t>
            </a:r>
            <a:r>
              <a:rPr lang="de-DE" sz="1900" dirty="0"/>
              <a:t>406 43 </a:t>
            </a:r>
            <a:r>
              <a:rPr lang="de-DE" sz="1900" dirty="0" smtClean="0"/>
              <a:t>43.</a:t>
            </a:r>
          </a:p>
          <a:p>
            <a:r>
              <a:rPr lang="de-DE" sz="1900" dirty="0" smtClean="0"/>
              <a:t>Basismaßnahmen</a:t>
            </a:r>
          </a:p>
          <a:p>
            <a:r>
              <a:rPr lang="de-DE" sz="1900" dirty="0" smtClean="0"/>
              <a:t>Beim Pat. bleiben bis Rettung kommt.</a:t>
            </a:r>
            <a:endParaRPr lang="de-DE" sz="1900" dirty="0"/>
          </a:p>
          <a:p>
            <a:pPr marL="0" indent="0">
              <a:buNone/>
            </a:pPr>
            <a:endParaRPr lang="de-DE" sz="2400" dirty="0" smtClean="0"/>
          </a:p>
          <a:p>
            <a:endParaRPr lang="de-DE" dirty="0" smtClean="0"/>
          </a:p>
          <a:p>
            <a:endParaRPr lang="de-DE" dirty="0"/>
          </a:p>
        </p:txBody>
      </p:sp>
      <p:sp>
        <p:nvSpPr>
          <p:cNvPr id="4" name="Inhaltsplatzhalter 3"/>
          <p:cNvSpPr>
            <a:spLocks noGrp="1"/>
          </p:cNvSpPr>
          <p:nvPr>
            <p:ph sz="half" idx="2"/>
          </p:nvPr>
        </p:nvSpPr>
        <p:spPr/>
        <p:txBody>
          <a:bodyPr>
            <a:normAutofit/>
          </a:bodyPr>
          <a:lstStyle/>
          <a:p>
            <a:pPr marL="0" indent="0">
              <a:buNone/>
            </a:pPr>
            <a:r>
              <a:rPr lang="de-DE" sz="2000" b="1" dirty="0" smtClean="0">
                <a:solidFill>
                  <a:srgbClr val="FF0000"/>
                </a:solidFill>
              </a:rPr>
              <a:t>Patient bewusstlos:</a:t>
            </a:r>
          </a:p>
          <a:p>
            <a:r>
              <a:rPr lang="de-DE" sz="1800" b="1" dirty="0" smtClean="0"/>
              <a:t>Notruf 144</a:t>
            </a:r>
            <a:endParaRPr lang="de-DE" sz="1800" dirty="0" smtClean="0"/>
          </a:p>
          <a:p>
            <a:r>
              <a:rPr lang="de-DE" sz="1800" dirty="0" smtClean="0"/>
              <a:t>Notfalldiagnose</a:t>
            </a:r>
          </a:p>
          <a:p>
            <a:r>
              <a:rPr lang="de-DE" sz="1800" dirty="0" smtClean="0"/>
              <a:t>Lebensrettende Sofortmaßnahmen</a:t>
            </a:r>
          </a:p>
          <a:p>
            <a:pPr marL="0" indent="0">
              <a:buNone/>
            </a:pPr>
            <a:endParaRPr lang="de-DE" sz="2200" b="1" dirty="0" smtClean="0"/>
          </a:p>
          <a:p>
            <a:pPr marL="0" indent="0" algn="ctr">
              <a:buNone/>
            </a:pPr>
            <a:r>
              <a:rPr lang="de-DE" sz="1800" b="1" dirty="0" smtClean="0">
                <a:solidFill>
                  <a:srgbClr val="FF0000"/>
                </a:solidFill>
              </a:rPr>
              <a:t>Vorgefundene Giftreste und Verpackungen sichern und dem Rettungspersonal übergeben!</a:t>
            </a:r>
            <a:endParaRPr lang="de-DE" sz="1800" b="1" dirty="0">
              <a:solidFill>
                <a:srgbClr val="FF0000"/>
              </a:solidFill>
            </a:endParaRPr>
          </a:p>
        </p:txBody>
      </p:sp>
      <p:pic>
        <p:nvPicPr>
          <p:cNvPr id="5" name="Picture 10" descr="Jugendwappe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228600"/>
            <a:ext cx="619125" cy="762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9" descr="OOE_Landeswappen-logo-BA92528D3C-seek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650" y="115888"/>
            <a:ext cx="1008063" cy="1008062"/>
          </a:xfrm>
          <a:prstGeom prst="rect">
            <a:avLst/>
          </a:prstGeom>
          <a:noFill/>
          <a:extLst>
            <a:ext uri="{909E8E84-426E-40DD-AFC4-6F175D3DCCD1}">
              <a14:hiddenFill xmlns:a14="http://schemas.microsoft.com/office/drawing/2010/main">
                <a:solidFill>
                  <a:srgbClr val="FFFFFF"/>
                </a:solidFill>
              </a14:hiddenFill>
            </a:ext>
          </a:extLst>
        </p:spPr>
      </p:pic>
      <p:sp>
        <p:nvSpPr>
          <p:cNvPr id="7" name="Foliennummernplatzhalter 6"/>
          <p:cNvSpPr>
            <a:spLocks noGrp="1"/>
          </p:cNvSpPr>
          <p:nvPr>
            <p:ph type="sldNum" sz="quarter" idx="12"/>
          </p:nvPr>
        </p:nvSpPr>
        <p:spPr/>
        <p:txBody>
          <a:bodyPr/>
          <a:lstStyle/>
          <a:p>
            <a:fld id="{5C447296-C4DC-4483-BBB8-7AC8D0F14CFD}" type="slidenum">
              <a:rPr lang="de-DE" smtClean="0"/>
              <a:t>13</a:t>
            </a:fld>
            <a:endParaRPr lang="de-DE"/>
          </a:p>
        </p:txBody>
      </p:sp>
      <p:sp>
        <p:nvSpPr>
          <p:cNvPr id="8" name="Datumsplatzhalter 7"/>
          <p:cNvSpPr>
            <a:spLocks noGrp="1"/>
          </p:cNvSpPr>
          <p:nvPr>
            <p:ph type="dt" sz="half" idx="10"/>
          </p:nvPr>
        </p:nvSpPr>
        <p:spPr/>
        <p:txBody>
          <a:bodyPr/>
          <a:lstStyle/>
          <a:p>
            <a:r>
              <a:rPr lang="de-DE" smtClean="0"/>
              <a:t>12.03.2013</a:t>
            </a:r>
            <a:endParaRPr lang="de-DE"/>
          </a:p>
        </p:txBody>
      </p:sp>
      <p:sp>
        <p:nvSpPr>
          <p:cNvPr id="9" name="Fußzeilenplatzhalter 8"/>
          <p:cNvSpPr>
            <a:spLocks noGrp="1"/>
          </p:cNvSpPr>
          <p:nvPr>
            <p:ph type="ftr" sz="quarter" idx="11"/>
          </p:nvPr>
        </p:nvSpPr>
        <p:spPr/>
        <p:txBody>
          <a:bodyPr/>
          <a:lstStyle/>
          <a:p>
            <a:r>
              <a:rPr lang="de-DE" smtClean="0"/>
              <a:t>OöLFV</a:t>
            </a:r>
            <a:endParaRPr lang="de-DE"/>
          </a:p>
        </p:txBody>
      </p:sp>
    </p:spTree>
    <p:extLst>
      <p:ext uri="{BB962C8B-B14F-4D97-AF65-F5344CB8AC3E}">
        <p14:creationId xmlns:p14="http://schemas.microsoft.com/office/powerpoint/2010/main" val="2336633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arn(inVertical)">
                                      <p:cBhvr>
                                        <p:cTn id="13" dur="500"/>
                                        <p:tgtEl>
                                          <p:spTgt spid="3">
                                            <p:txEl>
                                              <p:pRg st="1" end="1"/>
                                            </p:txEl>
                                          </p:spTgt>
                                        </p:tgtEl>
                                      </p:cBhvr>
                                    </p:animEffect>
                                  </p:childTnLst>
                                </p:cTn>
                              </p:par>
                            </p:childTnLst>
                          </p:cTn>
                        </p:par>
                        <p:par>
                          <p:cTn id="14" fill="hold">
                            <p:stCondLst>
                              <p:cond delay="500"/>
                            </p:stCondLst>
                            <p:childTnLst>
                              <p:par>
                                <p:cTn id="15" presetID="42" presetClass="entr" presetSubtype="0"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4">
                                            <p:txEl>
                                              <p:pRg st="1" end="1"/>
                                            </p:txEl>
                                          </p:spTgt>
                                        </p:tgtEl>
                                        <p:attrNameLst>
                                          <p:attrName>style.visibility</p:attrName>
                                        </p:attrNameLst>
                                      </p:cBhvr>
                                      <p:to>
                                        <p:strVal val="visible"/>
                                      </p:to>
                                    </p:set>
                                    <p:animEffect transition="in" filter="barn(inVertical)">
                                      <p:cBhvr>
                                        <p:cTn id="48" dur="500"/>
                                        <p:tgtEl>
                                          <p:spTgt spid="4">
                                            <p:txEl>
                                              <p:pRg st="1" end="1"/>
                                            </p:txEl>
                                          </p:spTgt>
                                        </p:tgtEl>
                                      </p:cBhvr>
                                    </p:animEffect>
                                  </p:childTnLst>
                                </p:cTn>
                              </p:par>
                            </p:childTnLst>
                          </p:cTn>
                        </p:par>
                        <p:par>
                          <p:cTn id="49" fill="hold">
                            <p:stCondLst>
                              <p:cond delay="500"/>
                            </p:stCondLst>
                            <p:childTnLst>
                              <p:par>
                                <p:cTn id="50" presetID="42" presetClass="entr" presetSubtype="0" fill="hold" nodeType="afterEffect">
                                  <p:stCondLst>
                                    <p:cond delay="0"/>
                                  </p:stCondLst>
                                  <p:childTnLst>
                                    <p:set>
                                      <p:cBhvr>
                                        <p:cTn id="51" dur="1" fill="hold">
                                          <p:stCondLst>
                                            <p:cond delay="0"/>
                                          </p:stCondLst>
                                        </p:cTn>
                                        <p:tgtEl>
                                          <p:spTgt spid="4">
                                            <p:txEl>
                                              <p:pRg st="2" end="2"/>
                                            </p:txEl>
                                          </p:spTgt>
                                        </p:tgtEl>
                                        <p:attrNameLst>
                                          <p:attrName>style.visibility</p:attrName>
                                        </p:attrNameLst>
                                      </p:cBhvr>
                                      <p:to>
                                        <p:strVal val="visible"/>
                                      </p:to>
                                    </p:set>
                                    <p:animEffect transition="in" filter="fade">
                                      <p:cBhvr>
                                        <p:cTn id="52" dur="1000"/>
                                        <p:tgtEl>
                                          <p:spTgt spid="4">
                                            <p:txEl>
                                              <p:pRg st="2" end="2"/>
                                            </p:txEl>
                                          </p:spTgt>
                                        </p:tgtEl>
                                      </p:cBhvr>
                                    </p:animEffect>
                                    <p:anim calcmode="lin" valueType="num">
                                      <p:cBhvr>
                                        <p:cTn id="5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1500"/>
                            </p:stCondLst>
                            <p:childTnLst>
                              <p:par>
                                <p:cTn id="56" presetID="42" presetClass="entr" presetSubtype="0" fill="hold" nodeType="afterEffect">
                                  <p:stCondLst>
                                    <p:cond delay="0"/>
                                  </p:stCondLst>
                                  <p:childTnLst>
                                    <p:set>
                                      <p:cBhvr>
                                        <p:cTn id="57" dur="1" fill="hold">
                                          <p:stCondLst>
                                            <p:cond delay="0"/>
                                          </p:stCondLst>
                                        </p:cTn>
                                        <p:tgtEl>
                                          <p:spTgt spid="4">
                                            <p:txEl>
                                              <p:pRg st="3" end="3"/>
                                            </p:txEl>
                                          </p:spTgt>
                                        </p:tgtEl>
                                        <p:attrNameLst>
                                          <p:attrName>style.visibility</p:attrName>
                                        </p:attrNameLst>
                                      </p:cBhvr>
                                      <p:to>
                                        <p:strVal val="visible"/>
                                      </p:to>
                                    </p:set>
                                    <p:animEffect transition="in" filter="fade">
                                      <p:cBhvr>
                                        <p:cTn id="58" dur="1000"/>
                                        <p:tgtEl>
                                          <p:spTgt spid="4">
                                            <p:txEl>
                                              <p:pRg st="3" end="3"/>
                                            </p:txEl>
                                          </p:spTgt>
                                        </p:tgtEl>
                                      </p:cBhvr>
                                    </p:animEffect>
                                    <p:anim calcmode="lin" valueType="num">
                                      <p:cBhvr>
                                        <p:cTn id="5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nodeType="clickEffect">
                                  <p:stCondLst>
                                    <p:cond delay="0"/>
                                  </p:stCondLst>
                                  <p:childTnLst>
                                    <p:set>
                                      <p:cBhvr>
                                        <p:cTn id="64" dur="1" fill="hold">
                                          <p:stCondLst>
                                            <p:cond delay="0"/>
                                          </p:stCondLst>
                                        </p:cTn>
                                        <p:tgtEl>
                                          <p:spTgt spid="4">
                                            <p:txEl>
                                              <p:pRg st="5" end="5"/>
                                            </p:txEl>
                                          </p:spTgt>
                                        </p:tgtEl>
                                        <p:attrNameLst>
                                          <p:attrName>style.visibility</p:attrName>
                                        </p:attrNameLst>
                                      </p:cBhvr>
                                      <p:to>
                                        <p:strVal val="visible"/>
                                      </p:to>
                                    </p:set>
                                    <p:anim calcmode="lin" valueType="num">
                                      <p:cBhvr>
                                        <p:cTn id="6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6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6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liennummernplatzhalter 3"/>
          <p:cNvSpPr>
            <a:spLocks noGrp="1"/>
          </p:cNvSpPr>
          <p:nvPr>
            <p:ph type="sldNum" sz="quarter" idx="12"/>
          </p:nvPr>
        </p:nvSpPr>
        <p:spPr/>
        <p:txBody>
          <a:bodyPr/>
          <a:lstStyle/>
          <a:p>
            <a:fld id="{B431C8CA-F99A-4195-B187-4A43BCEB1ECA}" type="slidenum">
              <a:rPr lang="de-DE"/>
              <a:pPr/>
              <a:t>14</a:t>
            </a:fld>
            <a:endParaRPr lang="de-DE"/>
          </a:p>
        </p:txBody>
      </p:sp>
      <p:sp>
        <p:nvSpPr>
          <p:cNvPr id="22530" name="Rectangle 2"/>
          <p:cNvSpPr>
            <a:spLocks noChangeArrowheads="1"/>
          </p:cNvSpPr>
          <p:nvPr/>
        </p:nvSpPr>
        <p:spPr bwMode="auto">
          <a:xfrm>
            <a:off x="287338" y="1916112"/>
            <a:ext cx="8856662" cy="4105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de-AT" b="1" dirty="0"/>
              <a:t>Notruf</a:t>
            </a:r>
            <a:r>
              <a:rPr lang="de-AT" dirty="0"/>
              <a:t> </a:t>
            </a:r>
            <a:r>
              <a:rPr lang="de-AT" b="1" dirty="0" smtClean="0"/>
              <a:t>144</a:t>
            </a:r>
            <a:r>
              <a:rPr lang="de-AT" dirty="0" smtClean="0"/>
              <a:t> absetzen</a:t>
            </a:r>
            <a:endParaRPr lang="de-AT" dirty="0"/>
          </a:p>
          <a:p>
            <a:pPr marL="342900" indent="-342900">
              <a:spcBef>
                <a:spcPct val="20000"/>
              </a:spcBef>
              <a:buFontTx/>
              <a:buChar char="•"/>
            </a:pPr>
            <a:r>
              <a:rPr lang="de-DE" b="1" dirty="0" smtClean="0"/>
              <a:t>Selbstschutz</a:t>
            </a:r>
            <a:r>
              <a:rPr lang="de-DE" dirty="0" smtClean="0"/>
              <a:t>!</a:t>
            </a:r>
            <a:r>
              <a:rPr lang="de-DE" dirty="0">
                <a:solidFill>
                  <a:srgbClr val="FF0000"/>
                </a:solidFill>
              </a:rPr>
              <a:t> </a:t>
            </a:r>
            <a:r>
              <a:rPr lang="de-DE" i="1" dirty="0">
                <a:solidFill>
                  <a:srgbClr val="FF0000"/>
                </a:solidFill>
              </a:rPr>
              <a:t>(Schutzhandschuhe</a:t>
            </a:r>
            <a:r>
              <a:rPr lang="de-DE" i="1" dirty="0" smtClean="0">
                <a:solidFill>
                  <a:srgbClr val="FF0000"/>
                </a:solidFill>
              </a:rPr>
              <a:t>!)</a:t>
            </a:r>
          </a:p>
          <a:p>
            <a:pPr>
              <a:spcBef>
                <a:spcPct val="20000"/>
              </a:spcBef>
            </a:pPr>
            <a:endParaRPr lang="de-DE" sz="2000" dirty="0" smtClean="0"/>
          </a:p>
          <a:p>
            <a:pPr marL="342900" indent="-342900">
              <a:spcBef>
                <a:spcPct val="20000"/>
              </a:spcBef>
              <a:buFontTx/>
              <a:buChar char="•"/>
            </a:pPr>
            <a:r>
              <a:rPr lang="de-DE" dirty="0" smtClean="0"/>
              <a:t>Getränkte </a:t>
            </a:r>
            <a:r>
              <a:rPr lang="de-DE" dirty="0"/>
              <a:t>Kleidung </a:t>
            </a:r>
            <a:r>
              <a:rPr lang="de-DE" dirty="0" smtClean="0"/>
              <a:t>entfernen</a:t>
            </a:r>
          </a:p>
          <a:p>
            <a:pPr marL="342900" indent="-342900">
              <a:spcBef>
                <a:spcPct val="20000"/>
              </a:spcBef>
              <a:buFontTx/>
              <a:buChar char="•"/>
            </a:pPr>
            <a:r>
              <a:rPr lang="de-DE" dirty="0" smtClean="0"/>
              <a:t>Betroffene </a:t>
            </a:r>
            <a:r>
              <a:rPr lang="de-DE" dirty="0"/>
              <a:t>Haut intensiv mit </a:t>
            </a:r>
            <a:r>
              <a:rPr lang="de-DE" dirty="0" smtClean="0"/>
              <a:t>reinem Wasser abspülen </a:t>
            </a:r>
          </a:p>
          <a:p>
            <a:pPr marL="342900" indent="-342900">
              <a:spcBef>
                <a:spcPct val="20000"/>
              </a:spcBef>
              <a:buFontTx/>
              <a:buChar char="•"/>
            </a:pPr>
            <a:r>
              <a:rPr lang="de-DE" dirty="0" smtClean="0"/>
              <a:t>anschließend </a:t>
            </a:r>
            <a:r>
              <a:rPr lang="de-DE" dirty="0"/>
              <a:t>Wunde keimfrei </a:t>
            </a:r>
            <a:r>
              <a:rPr lang="de-DE" dirty="0" smtClean="0"/>
              <a:t>verbinden</a:t>
            </a:r>
          </a:p>
          <a:p>
            <a:pPr marL="342900" indent="-342900">
              <a:spcBef>
                <a:spcPct val="20000"/>
              </a:spcBef>
              <a:buFontTx/>
              <a:buChar char="•"/>
            </a:pPr>
            <a:r>
              <a:rPr lang="de-AT" dirty="0" smtClean="0"/>
              <a:t>Bei </a:t>
            </a:r>
            <a:r>
              <a:rPr lang="de-AT" dirty="0"/>
              <a:t>Bedarf Schockbekämpfung </a:t>
            </a:r>
            <a:r>
              <a:rPr lang="de-AT" i="1" dirty="0"/>
              <a:t>(entsprechende Lagerung!)</a:t>
            </a:r>
            <a:endParaRPr lang="de-AT" sz="2000" i="1" dirty="0"/>
          </a:p>
          <a:p>
            <a:pPr>
              <a:spcBef>
                <a:spcPct val="20000"/>
              </a:spcBef>
            </a:pPr>
            <a:endParaRPr lang="de-DE" sz="2400" dirty="0"/>
          </a:p>
          <a:p>
            <a:pPr marL="342900" indent="-342900">
              <a:spcBef>
                <a:spcPct val="20000"/>
              </a:spcBef>
              <a:buFontTx/>
              <a:buChar char="•"/>
            </a:pPr>
            <a:r>
              <a:rPr lang="de-AT" sz="1600" dirty="0">
                <a:solidFill>
                  <a:srgbClr val="FF0000"/>
                </a:solidFill>
              </a:rPr>
              <a:t>Ätzmittel bzw. Verpackung </a:t>
            </a:r>
            <a:r>
              <a:rPr lang="de-AT" sz="1600" dirty="0" smtClean="0">
                <a:solidFill>
                  <a:srgbClr val="FF0000"/>
                </a:solidFill>
              </a:rPr>
              <a:t>sicherstellen und Rettungspersonal übergeben!</a:t>
            </a:r>
            <a:endParaRPr lang="de-DE" sz="1600" dirty="0">
              <a:solidFill>
                <a:srgbClr val="FF0000"/>
              </a:solidFill>
            </a:endParaRPr>
          </a:p>
        </p:txBody>
      </p:sp>
      <p:sp>
        <p:nvSpPr>
          <p:cNvPr id="22531" name="Rectangle 3"/>
          <p:cNvSpPr>
            <a:spLocks noChangeArrowheads="1"/>
          </p:cNvSpPr>
          <p:nvPr/>
        </p:nvSpPr>
        <p:spPr bwMode="auto">
          <a:xfrm>
            <a:off x="684213" y="404813"/>
            <a:ext cx="7620000"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a:spcBef>
                <a:spcPct val="20000"/>
              </a:spcBef>
            </a:pPr>
            <a:r>
              <a:rPr lang="de-DE" sz="2800" b="1" dirty="0">
                <a:solidFill>
                  <a:srgbClr val="FF0000"/>
                </a:solidFill>
                <a:effectLst>
                  <a:outerShdw blurRad="38100" dist="38100" dir="2700000" algn="tl">
                    <a:srgbClr val="C0C0C0"/>
                  </a:outerShdw>
                </a:effectLst>
              </a:rPr>
              <a:t>Verätzung der Haut</a:t>
            </a:r>
          </a:p>
        </p:txBody>
      </p:sp>
      <p:pic>
        <p:nvPicPr>
          <p:cNvPr id="22532" name="Picture 4" descr="Jugendwapp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228600"/>
            <a:ext cx="619125" cy="762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2533" name="Object 5"/>
          <p:cNvGraphicFramePr>
            <a:graphicFrameLocks noChangeAspect="1"/>
          </p:cNvGraphicFramePr>
          <p:nvPr/>
        </p:nvGraphicFramePr>
        <p:xfrm>
          <a:off x="8001000" y="228600"/>
          <a:ext cx="666750" cy="914400"/>
        </p:xfrm>
        <a:graphic>
          <a:graphicData uri="http://schemas.openxmlformats.org/presentationml/2006/ole">
            <mc:AlternateContent xmlns:mc="http://schemas.openxmlformats.org/markup-compatibility/2006">
              <mc:Choice xmlns:v="urn:schemas-microsoft-com:vml" Requires="v">
                <p:oleObj spid="_x0000_s2246" name="Bitmap" r:id="rId4" imgW="885949" imgH="1504762" progId="Paint.Picture">
                  <p:embed/>
                </p:oleObj>
              </mc:Choice>
              <mc:Fallback>
                <p:oleObj name="Bitmap" r:id="rId4" imgW="885949" imgH="1504762"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1000" y="228600"/>
                        <a:ext cx="66675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2534" name="Picture 6" descr="OOE_Landeswappen-logo-BA92528D3C-seek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40650" y="115888"/>
            <a:ext cx="1008063" cy="1008062"/>
          </a:xfrm>
          <a:prstGeom prst="rect">
            <a:avLst/>
          </a:prstGeom>
          <a:noFill/>
          <a:extLst>
            <a:ext uri="{909E8E84-426E-40DD-AFC4-6F175D3DCCD1}">
              <a14:hiddenFill xmlns:a14="http://schemas.microsoft.com/office/drawing/2010/main">
                <a:solidFill>
                  <a:srgbClr val="FFFFFF"/>
                </a:solidFill>
              </a14:hiddenFill>
            </a:ext>
          </a:extLst>
        </p:spPr>
      </p:pic>
      <p:sp>
        <p:nvSpPr>
          <p:cNvPr id="2" name="Datumsplatzhalter 1"/>
          <p:cNvSpPr>
            <a:spLocks noGrp="1"/>
          </p:cNvSpPr>
          <p:nvPr>
            <p:ph type="dt" sz="half" idx="10"/>
          </p:nvPr>
        </p:nvSpPr>
        <p:spPr/>
        <p:txBody>
          <a:bodyPr/>
          <a:lstStyle/>
          <a:p>
            <a:r>
              <a:rPr lang="de-DE" smtClean="0"/>
              <a:t>12.03.2013</a:t>
            </a:r>
            <a:endParaRPr lang="de-DE"/>
          </a:p>
        </p:txBody>
      </p:sp>
      <p:sp>
        <p:nvSpPr>
          <p:cNvPr id="3" name="Fußzeilenplatzhalter 2"/>
          <p:cNvSpPr>
            <a:spLocks noGrp="1"/>
          </p:cNvSpPr>
          <p:nvPr>
            <p:ph type="ftr" sz="quarter" idx="11"/>
          </p:nvPr>
        </p:nvSpPr>
        <p:spPr/>
        <p:txBody>
          <a:bodyPr/>
          <a:lstStyle/>
          <a:p>
            <a:r>
              <a:rPr lang="de-DE" smtClean="0"/>
              <a:t>OöLFV</a:t>
            </a:r>
            <a:endParaRPr lang="de-DE"/>
          </a:p>
        </p:txBody>
      </p:sp>
    </p:spTree>
    <p:extLst>
      <p:ext uri="{BB962C8B-B14F-4D97-AF65-F5344CB8AC3E}">
        <p14:creationId xmlns:p14="http://schemas.microsoft.com/office/powerpoint/2010/main" val="40253948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530">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530">
                                            <p:txEl>
                                              <p:pRg st="3" end="3"/>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22530">
                                            <p:txEl>
                                              <p:pRg st="4" end="4"/>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nodeType="afterEffect">
                                  <p:stCondLst>
                                    <p:cond delay="0"/>
                                  </p:stCondLst>
                                  <p:childTnLst>
                                    <p:set>
                                      <p:cBhvr>
                                        <p:cTn id="18" dur="1" fill="hold">
                                          <p:stCondLst>
                                            <p:cond delay="0"/>
                                          </p:stCondLst>
                                        </p:cTn>
                                        <p:tgtEl>
                                          <p:spTgt spid="22530">
                                            <p:txEl>
                                              <p:pRg st="5" end="5"/>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22530">
                                            <p:txEl>
                                              <p:pRg st="6" end="6"/>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253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liennummernplatzhalter 3"/>
          <p:cNvSpPr>
            <a:spLocks noGrp="1"/>
          </p:cNvSpPr>
          <p:nvPr>
            <p:ph type="sldNum" sz="quarter" idx="12"/>
          </p:nvPr>
        </p:nvSpPr>
        <p:spPr/>
        <p:txBody>
          <a:bodyPr/>
          <a:lstStyle/>
          <a:p>
            <a:fld id="{2160AB53-2D0A-4E72-A8B3-A6BC259F0D36}" type="slidenum">
              <a:rPr lang="de-DE"/>
              <a:pPr/>
              <a:t>15</a:t>
            </a:fld>
            <a:endParaRPr lang="de-DE"/>
          </a:p>
        </p:txBody>
      </p:sp>
      <p:sp>
        <p:nvSpPr>
          <p:cNvPr id="20482" name="Rectangle 2"/>
          <p:cNvSpPr>
            <a:spLocks noChangeArrowheads="1"/>
          </p:cNvSpPr>
          <p:nvPr/>
        </p:nvSpPr>
        <p:spPr bwMode="auto">
          <a:xfrm>
            <a:off x="179388" y="1340768"/>
            <a:ext cx="8785225"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de-AT" b="1" dirty="0"/>
              <a:t>Notruf</a:t>
            </a:r>
            <a:r>
              <a:rPr lang="de-AT" dirty="0"/>
              <a:t> </a:t>
            </a:r>
            <a:r>
              <a:rPr lang="de-AT" b="1" dirty="0" smtClean="0"/>
              <a:t>144</a:t>
            </a:r>
            <a:r>
              <a:rPr lang="de-AT" dirty="0" smtClean="0"/>
              <a:t> absetzen</a:t>
            </a:r>
            <a:endParaRPr lang="de-DE" dirty="0"/>
          </a:p>
          <a:p>
            <a:pPr marL="342900" indent="-342900">
              <a:spcBef>
                <a:spcPct val="20000"/>
              </a:spcBef>
              <a:buFontTx/>
              <a:buChar char="•"/>
            </a:pPr>
            <a:r>
              <a:rPr lang="de-DE" b="1" dirty="0" smtClean="0"/>
              <a:t>Selbstschutz</a:t>
            </a:r>
            <a:r>
              <a:rPr lang="de-DE" dirty="0" smtClean="0"/>
              <a:t> </a:t>
            </a:r>
            <a:r>
              <a:rPr lang="de-DE" i="1" dirty="0" smtClean="0"/>
              <a:t>(Handschuhe)</a:t>
            </a:r>
          </a:p>
          <a:p>
            <a:pPr>
              <a:spcBef>
                <a:spcPct val="20000"/>
              </a:spcBef>
            </a:pPr>
            <a:endParaRPr lang="de-DE" dirty="0" smtClean="0"/>
          </a:p>
          <a:p>
            <a:pPr marL="342900" indent="-342900">
              <a:spcBef>
                <a:spcPct val="20000"/>
              </a:spcBef>
              <a:buFontTx/>
              <a:buChar char="•"/>
            </a:pPr>
            <a:r>
              <a:rPr lang="de-DE" dirty="0" smtClean="0"/>
              <a:t>Feste </a:t>
            </a:r>
            <a:r>
              <a:rPr lang="de-DE" dirty="0"/>
              <a:t>Substanzen wegwischen </a:t>
            </a:r>
            <a:r>
              <a:rPr lang="de-DE" sz="1600" i="1" dirty="0"/>
              <a:t>(z.B. Kalkstückchen)</a:t>
            </a:r>
          </a:p>
          <a:p>
            <a:pPr marL="342900" indent="-342900">
              <a:spcBef>
                <a:spcPct val="20000"/>
              </a:spcBef>
              <a:buFontTx/>
              <a:buChar char="•"/>
            </a:pPr>
            <a:r>
              <a:rPr lang="de-DE" dirty="0"/>
              <a:t>Kopf </a:t>
            </a:r>
            <a:r>
              <a:rPr lang="de-DE" u="sng" dirty="0"/>
              <a:t>auf die Seite des verletzten </a:t>
            </a:r>
            <a:r>
              <a:rPr lang="de-DE" dirty="0"/>
              <a:t>Auges drehen</a:t>
            </a:r>
          </a:p>
          <a:p>
            <a:pPr marL="342900" indent="-342900">
              <a:spcBef>
                <a:spcPct val="20000"/>
              </a:spcBef>
              <a:buFontTx/>
              <a:buChar char="•"/>
            </a:pPr>
            <a:r>
              <a:rPr lang="de-DE" dirty="0"/>
              <a:t>Augenlider </a:t>
            </a:r>
            <a:r>
              <a:rPr lang="de-DE" dirty="0" smtClean="0"/>
              <a:t>auseinanderspreizen </a:t>
            </a:r>
            <a:r>
              <a:rPr lang="de-DE" sz="1600" i="1" dirty="0" smtClean="0"/>
              <a:t>(wenn möglich Patient selbst)</a:t>
            </a:r>
            <a:endParaRPr lang="de-DE" sz="1600" i="1" dirty="0"/>
          </a:p>
          <a:p>
            <a:pPr marL="342900" indent="-342900">
              <a:spcBef>
                <a:spcPct val="20000"/>
              </a:spcBef>
              <a:buFontTx/>
              <a:buChar char="•"/>
            </a:pPr>
            <a:r>
              <a:rPr lang="de-DE" dirty="0"/>
              <a:t>Auge mit sauberem Wasser 10-15 Minuten</a:t>
            </a:r>
          </a:p>
          <a:p>
            <a:pPr marL="342900" indent="-342900">
              <a:spcBef>
                <a:spcPct val="20000"/>
              </a:spcBef>
            </a:pPr>
            <a:r>
              <a:rPr lang="de-DE" dirty="0"/>
              <a:t>	spülen </a:t>
            </a:r>
            <a:r>
              <a:rPr lang="de-DE" sz="1600" i="1" dirty="0"/>
              <a:t>(Gesundes Auge schützen </a:t>
            </a:r>
            <a:r>
              <a:rPr lang="de-DE" sz="1600" i="1" dirty="0" smtClean="0"/>
              <a:t>!)</a:t>
            </a:r>
          </a:p>
          <a:p>
            <a:pPr marL="342900" indent="-342900">
              <a:spcBef>
                <a:spcPct val="20000"/>
              </a:spcBef>
            </a:pPr>
            <a:endParaRPr lang="de-DE" sz="1400" dirty="0" smtClean="0"/>
          </a:p>
          <a:p>
            <a:pPr marL="342900" indent="-342900">
              <a:spcBef>
                <a:spcPct val="20000"/>
              </a:spcBef>
            </a:pPr>
            <a:r>
              <a:rPr lang="de-AT" sz="1200" b="1" dirty="0" smtClean="0">
                <a:solidFill>
                  <a:srgbClr val="FF0000"/>
                </a:solidFill>
              </a:rPr>
              <a:t>	</a:t>
            </a:r>
            <a:endParaRPr lang="de-DE" sz="600" dirty="0"/>
          </a:p>
          <a:p>
            <a:pPr marL="342900" indent="-342900">
              <a:spcBef>
                <a:spcPct val="20000"/>
              </a:spcBef>
              <a:buFontTx/>
              <a:buChar char="•"/>
            </a:pPr>
            <a:r>
              <a:rPr lang="de-AT" dirty="0" smtClean="0"/>
              <a:t>Verband über </a:t>
            </a:r>
            <a:r>
              <a:rPr lang="de-AT" u="sng" dirty="0" smtClean="0"/>
              <a:t>beide</a:t>
            </a:r>
            <a:r>
              <a:rPr lang="de-AT" dirty="0" smtClean="0"/>
              <a:t> Augen</a:t>
            </a:r>
            <a:endParaRPr lang="de-AT" dirty="0"/>
          </a:p>
          <a:p>
            <a:pPr marL="342900" indent="-342900">
              <a:spcBef>
                <a:spcPct val="20000"/>
              </a:spcBef>
            </a:pPr>
            <a:endParaRPr lang="de-AT" b="1" dirty="0"/>
          </a:p>
          <a:p>
            <a:pPr marL="342900" indent="-342900">
              <a:spcBef>
                <a:spcPct val="20000"/>
              </a:spcBef>
              <a:buFontTx/>
              <a:buChar char="•"/>
            </a:pPr>
            <a:r>
              <a:rPr lang="de-AT" dirty="0"/>
              <a:t>Bei Bedarf </a:t>
            </a:r>
            <a:r>
              <a:rPr lang="de-AT" dirty="0" smtClean="0"/>
              <a:t>Schockbekämpfungsmaßnahmen durchführen</a:t>
            </a:r>
            <a:endParaRPr lang="de-AT" dirty="0"/>
          </a:p>
        </p:txBody>
      </p:sp>
      <p:sp>
        <p:nvSpPr>
          <p:cNvPr id="20483" name="Rectangle 3"/>
          <p:cNvSpPr>
            <a:spLocks noChangeArrowheads="1"/>
          </p:cNvSpPr>
          <p:nvPr/>
        </p:nvSpPr>
        <p:spPr bwMode="auto">
          <a:xfrm>
            <a:off x="1547813" y="404813"/>
            <a:ext cx="5761037"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a:spcBef>
                <a:spcPct val="20000"/>
              </a:spcBef>
            </a:pPr>
            <a:r>
              <a:rPr lang="de-DE" sz="2800" b="1" dirty="0">
                <a:solidFill>
                  <a:srgbClr val="FF0000"/>
                </a:solidFill>
                <a:effectLst>
                  <a:outerShdw blurRad="38100" dist="38100" dir="2700000" algn="tl">
                    <a:srgbClr val="000000">
                      <a:alpha val="43137"/>
                    </a:srgbClr>
                  </a:outerShdw>
                </a:effectLst>
              </a:rPr>
              <a:t>Verätzung der Augen</a:t>
            </a:r>
          </a:p>
        </p:txBody>
      </p:sp>
      <p:pic>
        <p:nvPicPr>
          <p:cNvPr id="20484" name="Picture 4" descr="Jugendwapp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228600"/>
            <a:ext cx="619125" cy="762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0485" name="Object 5"/>
          <p:cNvGraphicFramePr>
            <a:graphicFrameLocks noChangeAspect="1"/>
          </p:cNvGraphicFramePr>
          <p:nvPr/>
        </p:nvGraphicFramePr>
        <p:xfrm>
          <a:off x="8001000" y="228600"/>
          <a:ext cx="666750" cy="914400"/>
        </p:xfrm>
        <a:graphic>
          <a:graphicData uri="http://schemas.openxmlformats.org/presentationml/2006/ole">
            <mc:AlternateContent xmlns:mc="http://schemas.openxmlformats.org/markup-compatibility/2006">
              <mc:Choice xmlns:v="urn:schemas-microsoft-com:vml" Requires="v">
                <p:oleObj spid="_x0000_s1223" name="Bitmap" r:id="rId4" imgW="885949" imgH="1504762" progId="Paint.Picture">
                  <p:embed/>
                </p:oleObj>
              </mc:Choice>
              <mc:Fallback>
                <p:oleObj name="Bitmap" r:id="rId4" imgW="885949" imgH="1504762"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1000" y="228600"/>
                        <a:ext cx="66675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0486" name="image" descr="450_450_10256_05_EH_Augenverletzu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53291" y="1774428"/>
            <a:ext cx="1423889" cy="2136857"/>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0487" name="Text Box 7"/>
          <p:cNvSpPr txBox="1">
            <a:spLocks noChangeArrowheads="1"/>
          </p:cNvSpPr>
          <p:nvPr/>
        </p:nvSpPr>
        <p:spPr bwMode="auto">
          <a:xfrm>
            <a:off x="7596188" y="3743009"/>
            <a:ext cx="1152525" cy="16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de-AT" sz="500" dirty="0">
                <a:solidFill>
                  <a:schemeClr val="bg1"/>
                </a:solidFill>
              </a:rPr>
              <a:t>ÖRK/Markus </a:t>
            </a:r>
            <a:r>
              <a:rPr lang="de-AT" sz="500" dirty="0" err="1">
                <a:solidFill>
                  <a:schemeClr val="bg1"/>
                </a:solidFill>
              </a:rPr>
              <a:t>Hechenberger</a:t>
            </a:r>
            <a:endParaRPr lang="de-DE" sz="500" dirty="0">
              <a:solidFill>
                <a:schemeClr val="bg1"/>
              </a:solidFill>
            </a:endParaRPr>
          </a:p>
        </p:txBody>
      </p:sp>
      <p:pic>
        <p:nvPicPr>
          <p:cNvPr id="20488" name="image" descr="450_450_10257_06_EH_Augenverletzunge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09932" y="4221087"/>
            <a:ext cx="1867248" cy="1244209"/>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0489" name="Text Box 9"/>
          <p:cNvSpPr txBox="1">
            <a:spLocks noChangeArrowheads="1"/>
          </p:cNvSpPr>
          <p:nvPr/>
        </p:nvSpPr>
        <p:spPr bwMode="auto">
          <a:xfrm>
            <a:off x="7596188" y="5296018"/>
            <a:ext cx="1223963" cy="16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de-AT" sz="500" dirty="0">
                <a:solidFill>
                  <a:schemeClr val="bg1"/>
                </a:solidFill>
              </a:rPr>
              <a:t>ÖRK/Markus </a:t>
            </a:r>
            <a:r>
              <a:rPr lang="de-AT" sz="500" dirty="0" err="1">
                <a:solidFill>
                  <a:schemeClr val="bg1"/>
                </a:solidFill>
              </a:rPr>
              <a:t>Hechenberger</a:t>
            </a:r>
            <a:endParaRPr lang="de-DE" sz="500" dirty="0">
              <a:solidFill>
                <a:schemeClr val="bg1"/>
              </a:solidFill>
            </a:endParaRPr>
          </a:p>
        </p:txBody>
      </p:sp>
      <p:pic>
        <p:nvPicPr>
          <p:cNvPr id="20490" name="Picture 10" descr="OOE_Landeswappen-logo-BA92528D3C-seek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40650" y="115888"/>
            <a:ext cx="1008063" cy="1008062"/>
          </a:xfrm>
          <a:prstGeom prst="rect">
            <a:avLst/>
          </a:prstGeom>
          <a:noFill/>
          <a:extLst>
            <a:ext uri="{909E8E84-426E-40DD-AFC4-6F175D3DCCD1}">
              <a14:hiddenFill xmlns:a14="http://schemas.microsoft.com/office/drawing/2010/main">
                <a:solidFill>
                  <a:srgbClr val="FFFFFF"/>
                </a:solidFill>
              </a14:hiddenFill>
            </a:ext>
          </a:extLst>
        </p:spPr>
      </p:pic>
      <p:sp>
        <p:nvSpPr>
          <p:cNvPr id="2" name="Datumsplatzhalter 1"/>
          <p:cNvSpPr>
            <a:spLocks noGrp="1"/>
          </p:cNvSpPr>
          <p:nvPr>
            <p:ph type="dt" sz="half" idx="10"/>
          </p:nvPr>
        </p:nvSpPr>
        <p:spPr/>
        <p:txBody>
          <a:bodyPr/>
          <a:lstStyle/>
          <a:p>
            <a:r>
              <a:rPr lang="de-DE" smtClean="0"/>
              <a:t>12.03.2013</a:t>
            </a:r>
            <a:endParaRPr lang="de-DE"/>
          </a:p>
        </p:txBody>
      </p:sp>
      <p:sp>
        <p:nvSpPr>
          <p:cNvPr id="3" name="Rechteck 2"/>
          <p:cNvSpPr/>
          <p:nvPr/>
        </p:nvSpPr>
        <p:spPr>
          <a:xfrm>
            <a:off x="609600" y="5590858"/>
            <a:ext cx="6768876" cy="369332"/>
          </a:xfrm>
          <a:prstGeom prst="rect">
            <a:avLst/>
          </a:prstGeom>
        </p:spPr>
        <p:txBody>
          <a:bodyPr wrap="square">
            <a:spAutoFit/>
          </a:bodyPr>
          <a:lstStyle/>
          <a:p>
            <a:pPr marL="342900" lvl="0" indent="-342900">
              <a:spcBef>
                <a:spcPct val="20000"/>
              </a:spcBef>
            </a:pPr>
            <a:r>
              <a:rPr lang="de-AT" b="1" dirty="0">
                <a:solidFill>
                  <a:srgbClr val="FF0000"/>
                </a:solidFill>
              </a:rPr>
              <a:t>Ätzmittel bzw. Verpackung </a:t>
            </a:r>
            <a:r>
              <a:rPr lang="de-AT" b="1" dirty="0" smtClean="0">
                <a:solidFill>
                  <a:srgbClr val="FF0000"/>
                </a:solidFill>
              </a:rPr>
              <a:t>sicherstellen, Rettungspersonal mitgeben!</a:t>
            </a:r>
            <a:endParaRPr lang="de-DE" b="1" dirty="0">
              <a:solidFill>
                <a:srgbClr val="FF0000"/>
              </a:solidFill>
            </a:endParaRPr>
          </a:p>
        </p:txBody>
      </p:sp>
      <p:sp>
        <p:nvSpPr>
          <p:cNvPr id="4" name="Fußzeilenplatzhalter 3"/>
          <p:cNvSpPr>
            <a:spLocks noGrp="1"/>
          </p:cNvSpPr>
          <p:nvPr>
            <p:ph type="ftr" sz="quarter" idx="11"/>
          </p:nvPr>
        </p:nvSpPr>
        <p:spPr/>
        <p:txBody>
          <a:bodyPr/>
          <a:lstStyle/>
          <a:p>
            <a:r>
              <a:rPr lang="de-DE" smtClean="0"/>
              <a:t>OöLFV</a:t>
            </a:r>
            <a:endParaRPr lang="de-DE"/>
          </a:p>
        </p:txBody>
      </p:sp>
    </p:spTree>
    <p:extLst>
      <p:ext uri="{BB962C8B-B14F-4D97-AF65-F5344CB8AC3E}">
        <p14:creationId xmlns:p14="http://schemas.microsoft.com/office/powerpoint/2010/main" val="26730608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48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482">
                                            <p:txEl>
                                              <p:pRg st="3" end="3"/>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20482">
                                            <p:txEl>
                                              <p:pRg st="4" end="4"/>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nodeType="afterEffect">
                                  <p:stCondLst>
                                    <p:cond delay="0"/>
                                  </p:stCondLst>
                                  <p:childTnLst>
                                    <p:set>
                                      <p:cBhvr>
                                        <p:cTn id="18" dur="1" fill="hold">
                                          <p:stCondLst>
                                            <p:cond delay="0"/>
                                          </p:stCondLst>
                                        </p:cTn>
                                        <p:tgtEl>
                                          <p:spTgt spid="20482">
                                            <p:txEl>
                                              <p:pRg st="5" end="5"/>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20482">
                                            <p:txEl>
                                              <p:pRg st="6" end="6"/>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0482">
                                            <p:txEl>
                                              <p:pRg st="7" end="7"/>
                                            </p:txEl>
                                          </p:spTgt>
                                        </p:tgtEl>
                                        <p:attrNameLst>
                                          <p:attrName>style.visibility</p:attrName>
                                        </p:attrNameLst>
                                      </p:cBhvr>
                                      <p:to>
                                        <p:strVal val="visible"/>
                                      </p:to>
                                    </p:set>
                                  </p:childTnLst>
                                </p:cTn>
                              </p:par>
                            </p:childTnLst>
                          </p:cTn>
                        </p:par>
                        <p:par>
                          <p:cTn id="24" fill="hold" nodeType="afterGroup">
                            <p:stCondLst>
                              <p:cond delay="500"/>
                            </p:stCondLst>
                            <p:childTnLst>
                              <p:par>
                                <p:cTn id="25" presetID="10" presetClass="entr" presetSubtype="0" fill="hold" nodeType="afterEffect">
                                  <p:stCondLst>
                                    <p:cond delay="0"/>
                                  </p:stCondLst>
                                  <p:childTnLst>
                                    <p:set>
                                      <p:cBhvr>
                                        <p:cTn id="26" dur="1" fill="hold">
                                          <p:stCondLst>
                                            <p:cond delay="0"/>
                                          </p:stCondLst>
                                        </p:cTn>
                                        <p:tgtEl>
                                          <p:spTgt spid="20486"/>
                                        </p:tgtEl>
                                        <p:attrNameLst>
                                          <p:attrName>style.visibility</p:attrName>
                                        </p:attrNameLst>
                                      </p:cBhvr>
                                      <p:to>
                                        <p:strVal val="visible"/>
                                      </p:to>
                                    </p:set>
                                    <p:animEffect transition="in" filter="fade">
                                      <p:cBhvr>
                                        <p:cTn id="27" dur="2000"/>
                                        <p:tgtEl>
                                          <p:spTgt spid="2048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0487"/>
                                        </p:tgtEl>
                                        <p:attrNameLst>
                                          <p:attrName>style.visibility</p:attrName>
                                        </p:attrNameLst>
                                      </p:cBhvr>
                                      <p:to>
                                        <p:strVal val="visible"/>
                                      </p:to>
                                    </p:set>
                                    <p:animEffect transition="in" filter="fade">
                                      <p:cBhvr>
                                        <p:cTn id="30" dur="2000"/>
                                        <p:tgtEl>
                                          <p:spTgt spid="20487"/>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482">
                                            <p:txEl>
                                              <p:pRg st="10" end="10"/>
                                            </p:txEl>
                                          </p:spTgt>
                                        </p:tgtEl>
                                        <p:attrNameLst>
                                          <p:attrName>style.visibility</p:attrName>
                                        </p:attrNameLst>
                                      </p:cBhvr>
                                      <p:to>
                                        <p:strVal val="visible"/>
                                      </p:to>
                                    </p:set>
                                  </p:childTnLst>
                                </p:cTn>
                              </p:par>
                            </p:childTnLst>
                          </p:cTn>
                        </p:par>
                        <p:par>
                          <p:cTn id="35" fill="hold" nodeType="afterGroup">
                            <p:stCondLst>
                              <p:cond delay="0"/>
                            </p:stCondLst>
                            <p:childTnLst>
                              <p:par>
                                <p:cTn id="36" presetID="10" presetClass="entr" presetSubtype="0" fill="hold" nodeType="afterEffect">
                                  <p:stCondLst>
                                    <p:cond delay="0"/>
                                  </p:stCondLst>
                                  <p:childTnLst>
                                    <p:set>
                                      <p:cBhvr>
                                        <p:cTn id="37" dur="1" fill="hold">
                                          <p:stCondLst>
                                            <p:cond delay="0"/>
                                          </p:stCondLst>
                                        </p:cTn>
                                        <p:tgtEl>
                                          <p:spTgt spid="20488"/>
                                        </p:tgtEl>
                                        <p:attrNameLst>
                                          <p:attrName>style.visibility</p:attrName>
                                        </p:attrNameLst>
                                      </p:cBhvr>
                                      <p:to>
                                        <p:strVal val="visible"/>
                                      </p:to>
                                    </p:set>
                                    <p:animEffect transition="in" filter="fade">
                                      <p:cBhvr>
                                        <p:cTn id="38" dur="2000"/>
                                        <p:tgtEl>
                                          <p:spTgt spid="2048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0489"/>
                                        </p:tgtEl>
                                        <p:attrNameLst>
                                          <p:attrName>style.visibility</p:attrName>
                                        </p:attrNameLst>
                                      </p:cBhvr>
                                      <p:to>
                                        <p:strVal val="visible"/>
                                      </p:to>
                                    </p:set>
                                    <p:animEffect transition="in" filter="fade">
                                      <p:cBhvr>
                                        <p:cTn id="41" dur="2000"/>
                                        <p:tgtEl>
                                          <p:spTgt spid="20489"/>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20482">
                                            <p:txEl>
                                              <p:pRg st="12" end="12"/>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20482">
                                            <p:txEl>
                                              <p:pRg st="9" end="9"/>
                                            </p:txEl>
                                          </p:spTgt>
                                        </p:tgtEl>
                                        <p:attrNameLst>
                                          <p:attrName>style.visibility</p:attrName>
                                        </p:attrNameLst>
                                      </p:cBhvr>
                                      <p:to>
                                        <p:strVal val="visible"/>
                                      </p:to>
                                    </p:set>
                                    <p:animEffect transition="in" filter="barn(inVertical)">
                                      <p:cBhvr>
                                        <p:cTn id="50" dur="500"/>
                                        <p:tgtEl>
                                          <p:spTgt spid="20482">
                                            <p:txEl>
                                              <p:pRg st="9" end="9"/>
                                            </p:txEl>
                                          </p:spTgt>
                                        </p:tgtEl>
                                      </p:cBhvr>
                                    </p:animEffect>
                                  </p:childTnLst>
                                </p:cTn>
                              </p:par>
                            </p:childTnLst>
                          </p:cTn>
                        </p:par>
                        <p:par>
                          <p:cTn id="51" fill="hold">
                            <p:stCondLst>
                              <p:cond delay="500"/>
                            </p:stCondLst>
                            <p:childTnLst>
                              <p:par>
                                <p:cTn id="52" presetID="16" presetClass="entr" presetSubtype="21" fill="hold" grpId="0" nodeType="after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barn(inVertical)">
                                      <p:cBhvr>
                                        <p:cTn id="5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7" grpId="0"/>
      <p:bldP spid="20489"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liennummernplatzhalter 3"/>
          <p:cNvSpPr>
            <a:spLocks noGrp="1"/>
          </p:cNvSpPr>
          <p:nvPr>
            <p:ph type="sldNum" sz="quarter" idx="12"/>
          </p:nvPr>
        </p:nvSpPr>
        <p:spPr/>
        <p:txBody>
          <a:bodyPr/>
          <a:lstStyle/>
          <a:p>
            <a:fld id="{E0808B82-07FE-4CA2-A05A-E832A6CB164F}" type="slidenum">
              <a:rPr lang="de-DE"/>
              <a:pPr/>
              <a:t>16</a:t>
            </a:fld>
            <a:endParaRPr lang="de-DE"/>
          </a:p>
        </p:txBody>
      </p:sp>
      <p:sp>
        <p:nvSpPr>
          <p:cNvPr id="16386" name="AutoShape 2"/>
          <p:cNvSpPr>
            <a:spLocks noChangeArrowheads="1"/>
          </p:cNvSpPr>
          <p:nvPr/>
        </p:nvSpPr>
        <p:spPr bwMode="auto">
          <a:xfrm>
            <a:off x="3563938" y="476250"/>
            <a:ext cx="2371725" cy="530225"/>
          </a:xfrm>
          <a:custGeom>
            <a:avLst/>
            <a:gdLst/>
            <a:ahLst/>
            <a:cxnLst/>
            <a:rect l="0" t="0" r="0" b="0"/>
            <a:pathLst/>
          </a:custGeom>
          <a:solidFill>
            <a:srgbClr val="FFFFFF"/>
          </a:solidFill>
          <a:ln w="9525">
            <a:solidFill>
              <a:srgbClr val="000000"/>
            </a:solidFill>
            <a:round/>
            <a:headEnd/>
            <a:tailEnd/>
          </a:ln>
        </p:spPr>
        <p:txBody>
          <a:bodyPr lIns="0" tIns="0" rIns="0" bIns="0"/>
          <a:lstStyle/>
          <a:p>
            <a:pPr algn="ctr" eaLnBrk="0" hangingPunct="0">
              <a:lnSpc>
                <a:spcPts val="4175"/>
              </a:lnSpc>
            </a:pPr>
            <a:endParaRPr lang="de-AT" sz="2800" b="1" dirty="0">
              <a:solidFill>
                <a:srgbClr val="FF0000"/>
              </a:solidFill>
              <a:effectLst>
                <a:outerShdw blurRad="38100" dist="38100" dir="2700000" algn="tl">
                  <a:srgbClr val="C0C0C0"/>
                </a:outerShdw>
              </a:effectLst>
            </a:endParaRPr>
          </a:p>
        </p:txBody>
      </p:sp>
      <p:sp>
        <p:nvSpPr>
          <p:cNvPr id="16387" name="Text Box 3"/>
          <p:cNvSpPr txBox="1">
            <a:spLocks noChangeArrowheads="1"/>
          </p:cNvSpPr>
          <p:nvPr/>
        </p:nvSpPr>
        <p:spPr bwMode="auto">
          <a:xfrm>
            <a:off x="179388" y="1125538"/>
            <a:ext cx="87137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p>
        </p:txBody>
      </p:sp>
      <p:sp>
        <p:nvSpPr>
          <p:cNvPr id="16388" name="Text Box 4"/>
          <p:cNvSpPr txBox="1">
            <a:spLocks noChangeArrowheads="1"/>
          </p:cNvSpPr>
          <p:nvPr/>
        </p:nvSpPr>
        <p:spPr bwMode="auto">
          <a:xfrm>
            <a:off x="179388" y="1125538"/>
            <a:ext cx="431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p>
        </p:txBody>
      </p:sp>
      <p:sp>
        <p:nvSpPr>
          <p:cNvPr id="16389" name="Text Box 5"/>
          <p:cNvSpPr txBox="1">
            <a:spLocks noChangeArrowheads="1"/>
          </p:cNvSpPr>
          <p:nvPr/>
        </p:nvSpPr>
        <p:spPr bwMode="auto">
          <a:xfrm>
            <a:off x="179388" y="1268413"/>
            <a:ext cx="8640762" cy="5914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AT" dirty="0"/>
          </a:p>
          <a:p>
            <a:pPr eaLnBrk="0" hangingPunct="0">
              <a:lnSpc>
                <a:spcPts val="2475"/>
              </a:lnSpc>
            </a:pPr>
            <a:r>
              <a:rPr lang="de-AT" b="1" dirty="0">
                <a:solidFill>
                  <a:srgbClr val="FF0000"/>
                </a:solidFill>
              </a:rPr>
              <a:t>Sofortmaßnahmen :</a:t>
            </a:r>
          </a:p>
          <a:p>
            <a:pPr eaLnBrk="0" hangingPunct="0">
              <a:lnSpc>
                <a:spcPts val="2475"/>
              </a:lnSpc>
            </a:pPr>
            <a:endParaRPr lang="de-AT" sz="900" b="1" dirty="0">
              <a:solidFill>
                <a:srgbClr val="FF0000"/>
              </a:solidFill>
            </a:endParaRPr>
          </a:p>
          <a:p>
            <a:pPr eaLnBrk="0" hangingPunct="0">
              <a:lnSpc>
                <a:spcPts val="2475"/>
              </a:lnSpc>
              <a:buFontTx/>
              <a:buChar char="•"/>
            </a:pPr>
            <a:r>
              <a:rPr lang="de-AT" dirty="0"/>
              <a:t> Beengende Kleidung öffnen (nasse Kleidung entfernen</a:t>
            </a:r>
            <a:r>
              <a:rPr lang="de-AT" dirty="0" smtClean="0"/>
              <a:t>).</a:t>
            </a:r>
            <a:endParaRPr lang="de-AT" dirty="0"/>
          </a:p>
          <a:p>
            <a:pPr eaLnBrk="0" hangingPunct="0">
              <a:lnSpc>
                <a:spcPts val="2475"/>
              </a:lnSpc>
            </a:pPr>
            <a:endParaRPr lang="de-AT" sz="1000" dirty="0"/>
          </a:p>
          <a:p>
            <a:pPr eaLnBrk="0" hangingPunct="0">
              <a:lnSpc>
                <a:spcPts val="2475"/>
              </a:lnSpc>
              <a:buFontTx/>
              <a:buChar char="•"/>
            </a:pPr>
            <a:r>
              <a:rPr lang="de-AT" dirty="0"/>
              <a:t> Betroffene Körperteile </a:t>
            </a:r>
            <a:r>
              <a:rPr lang="de-AT" sz="1600" dirty="0"/>
              <a:t>(„Frostbeulen“)</a:t>
            </a:r>
            <a:r>
              <a:rPr lang="de-AT" dirty="0"/>
              <a:t> mit keimfreiem Verband </a:t>
            </a:r>
            <a:r>
              <a:rPr lang="de-AT" dirty="0" smtClean="0"/>
              <a:t>abdecken.</a:t>
            </a:r>
            <a:endParaRPr lang="de-AT" dirty="0"/>
          </a:p>
          <a:p>
            <a:pPr eaLnBrk="0" hangingPunct="0">
              <a:lnSpc>
                <a:spcPts val="2475"/>
              </a:lnSpc>
            </a:pPr>
            <a:r>
              <a:rPr lang="de-AT" sz="1600" dirty="0" smtClean="0">
                <a:solidFill>
                  <a:srgbClr val="FF0000"/>
                </a:solidFill>
              </a:rPr>
              <a:t>    (</a:t>
            </a:r>
            <a:r>
              <a:rPr lang="de-AT" sz="1600" dirty="0">
                <a:solidFill>
                  <a:srgbClr val="FF0000"/>
                </a:solidFill>
              </a:rPr>
              <a:t>dürfen  nicht mit Schnee eingerieben, massiert, oder direkt erwärmt werden!)</a:t>
            </a:r>
          </a:p>
          <a:p>
            <a:pPr eaLnBrk="0" hangingPunct="0">
              <a:lnSpc>
                <a:spcPts val="2475"/>
              </a:lnSpc>
            </a:pPr>
            <a:endParaRPr lang="de-AT" dirty="0"/>
          </a:p>
          <a:p>
            <a:pPr eaLnBrk="0" hangingPunct="0">
              <a:lnSpc>
                <a:spcPts val="2475"/>
              </a:lnSpc>
              <a:buFontTx/>
              <a:buChar char="•"/>
            </a:pPr>
            <a:r>
              <a:rPr lang="de-AT" dirty="0"/>
              <a:t> Warme </a:t>
            </a:r>
            <a:r>
              <a:rPr lang="de-AT" sz="1600" i="1" dirty="0"/>
              <a:t>(gezuckerte) </a:t>
            </a:r>
            <a:r>
              <a:rPr lang="de-AT" dirty="0" smtClean="0"/>
              <a:t>Getränke. </a:t>
            </a:r>
            <a:r>
              <a:rPr lang="de-AT" dirty="0">
                <a:solidFill>
                  <a:srgbClr val="FF0000"/>
                </a:solidFill>
              </a:rPr>
              <a:t>(</a:t>
            </a:r>
            <a:r>
              <a:rPr lang="de-AT" b="1" dirty="0">
                <a:solidFill>
                  <a:srgbClr val="FF0000"/>
                </a:solidFill>
              </a:rPr>
              <a:t>NIE</a:t>
            </a:r>
            <a:r>
              <a:rPr lang="de-AT" dirty="0">
                <a:solidFill>
                  <a:srgbClr val="FF0000"/>
                </a:solidFill>
              </a:rPr>
              <a:t> alkoholische Getränke!)</a:t>
            </a:r>
          </a:p>
          <a:p>
            <a:pPr eaLnBrk="0" hangingPunct="0">
              <a:lnSpc>
                <a:spcPts val="2475"/>
              </a:lnSpc>
            </a:pPr>
            <a:endParaRPr lang="de-AT" dirty="0">
              <a:solidFill>
                <a:srgbClr val="FF0000"/>
              </a:solidFill>
            </a:endParaRPr>
          </a:p>
          <a:p>
            <a:pPr eaLnBrk="0" hangingPunct="0">
              <a:lnSpc>
                <a:spcPts val="2475"/>
              </a:lnSpc>
              <a:buFontTx/>
              <a:buChar char="•"/>
            </a:pPr>
            <a:r>
              <a:rPr lang="de-AT" dirty="0"/>
              <a:t> Den Körper des Notfallpatienten mit zusätzlicher Kleidung und/oder Decken wärmen; </a:t>
            </a:r>
            <a:r>
              <a:rPr lang="de-AT" dirty="0" smtClean="0">
                <a:solidFill>
                  <a:srgbClr val="FF0000"/>
                </a:solidFill>
              </a:rPr>
              <a:t>auf       LANGSAME </a:t>
            </a:r>
            <a:r>
              <a:rPr lang="de-AT" dirty="0">
                <a:solidFill>
                  <a:srgbClr val="FF0000"/>
                </a:solidFill>
              </a:rPr>
              <a:t>Erwärmung achten</a:t>
            </a:r>
            <a:r>
              <a:rPr lang="de-AT" dirty="0"/>
              <a:t>; </a:t>
            </a:r>
            <a:r>
              <a:rPr lang="de-AT" dirty="0">
                <a:solidFill>
                  <a:srgbClr val="FF0000"/>
                </a:solidFill>
              </a:rPr>
              <a:t>NICHT</a:t>
            </a:r>
            <a:r>
              <a:rPr lang="de-AT" dirty="0"/>
              <a:t> an warme Heizung setzen, </a:t>
            </a:r>
            <a:r>
              <a:rPr lang="de-AT" dirty="0">
                <a:solidFill>
                  <a:srgbClr val="FF0000"/>
                </a:solidFill>
              </a:rPr>
              <a:t>KEINE</a:t>
            </a:r>
            <a:r>
              <a:rPr lang="de-AT" dirty="0"/>
              <a:t> warmen Duschen oder Bäder!</a:t>
            </a:r>
          </a:p>
          <a:p>
            <a:pPr eaLnBrk="0" hangingPunct="0">
              <a:lnSpc>
                <a:spcPts val="2475"/>
              </a:lnSpc>
            </a:pPr>
            <a:endParaRPr lang="de-AT" dirty="0"/>
          </a:p>
          <a:p>
            <a:pPr eaLnBrk="0" hangingPunct="0">
              <a:lnSpc>
                <a:spcPts val="2475"/>
              </a:lnSpc>
              <a:buFontTx/>
              <a:buChar char="•"/>
            </a:pPr>
            <a:r>
              <a:rPr lang="de-AT" dirty="0"/>
              <a:t> </a:t>
            </a:r>
            <a:r>
              <a:rPr lang="de-AT" b="1" dirty="0"/>
              <a:t>Notruf </a:t>
            </a:r>
            <a:r>
              <a:rPr lang="de-AT" b="1" dirty="0" smtClean="0"/>
              <a:t>144 </a:t>
            </a:r>
            <a:r>
              <a:rPr lang="de-AT" dirty="0" smtClean="0"/>
              <a:t>oder </a:t>
            </a:r>
            <a:r>
              <a:rPr lang="de-AT" b="1" dirty="0"/>
              <a:t>Arzt/Krankenhaus </a:t>
            </a:r>
            <a:r>
              <a:rPr lang="de-AT" dirty="0"/>
              <a:t>aufsuchen</a:t>
            </a:r>
          </a:p>
          <a:p>
            <a:pPr eaLnBrk="0" hangingPunct="0">
              <a:lnSpc>
                <a:spcPts val="2475"/>
              </a:lnSpc>
            </a:pPr>
            <a:endParaRPr lang="de-AT" dirty="0"/>
          </a:p>
          <a:p>
            <a:pPr eaLnBrk="0" hangingPunct="0">
              <a:lnSpc>
                <a:spcPts val="2475"/>
              </a:lnSpc>
            </a:pPr>
            <a:endParaRPr lang="de-DE" dirty="0"/>
          </a:p>
          <a:p>
            <a:pPr>
              <a:spcBef>
                <a:spcPct val="50000"/>
              </a:spcBef>
            </a:pPr>
            <a:endParaRPr lang="de-DE" dirty="0"/>
          </a:p>
        </p:txBody>
      </p:sp>
      <p:pic>
        <p:nvPicPr>
          <p:cNvPr id="16390" name="Picture 6" descr="180px-Winterten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1725" y="2168525"/>
            <a:ext cx="1512888" cy="1135063"/>
          </a:xfrm>
          <a:prstGeom prst="rect">
            <a:avLst/>
          </a:prstGeom>
          <a:noFill/>
          <a:extLst>
            <a:ext uri="{909E8E84-426E-40DD-AFC4-6F175D3DCCD1}">
              <a14:hiddenFill xmlns:a14="http://schemas.microsoft.com/office/drawing/2010/main">
                <a:solidFill>
                  <a:srgbClr val="FFFFFF"/>
                </a:solidFill>
              </a14:hiddenFill>
            </a:ext>
          </a:extLst>
        </p:spPr>
      </p:pic>
      <p:sp>
        <p:nvSpPr>
          <p:cNvPr id="16391" name="Text Box 7"/>
          <p:cNvSpPr txBox="1">
            <a:spLocks noChangeArrowheads="1"/>
          </p:cNvSpPr>
          <p:nvPr/>
        </p:nvSpPr>
        <p:spPr bwMode="auto">
          <a:xfrm>
            <a:off x="8459788" y="3141663"/>
            <a:ext cx="504825" cy="16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AT" sz="500">
                <a:solidFill>
                  <a:schemeClr val="bg1"/>
                </a:solidFill>
              </a:rPr>
              <a:t>Wikipedia</a:t>
            </a:r>
            <a:endParaRPr lang="de-DE" sz="500">
              <a:solidFill>
                <a:schemeClr val="bg1"/>
              </a:solidFill>
            </a:endParaRPr>
          </a:p>
        </p:txBody>
      </p:sp>
      <p:pic>
        <p:nvPicPr>
          <p:cNvPr id="16392" name="Picture 8" descr="800px-Frostbitten_hand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88237" y="3309938"/>
            <a:ext cx="1512888" cy="996950"/>
          </a:xfrm>
          <a:prstGeom prst="rect">
            <a:avLst/>
          </a:prstGeom>
          <a:noFill/>
          <a:extLst>
            <a:ext uri="{909E8E84-426E-40DD-AFC4-6F175D3DCCD1}">
              <a14:hiddenFill xmlns:a14="http://schemas.microsoft.com/office/drawing/2010/main">
                <a:solidFill>
                  <a:srgbClr val="FFFFFF"/>
                </a:solidFill>
              </a14:hiddenFill>
            </a:ext>
          </a:extLst>
        </p:spPr>
      </p:pic>
      <p:sp>
        <p:nvSpPr>
          <p:cNvPr id="16393" name="Text Box 9"/>
          <p:cNvSpPr txBox="1">
            <a:spLocks noChangeArrowheads="1"/>
          </p:cNvSpPr>
          <p:nvPr/>
        </p:nvSpPr>
        <p:spPr bwMode="auto">
          <a:xfrm>
            <a:off x="8487086" y="4138613"/>
            <a:ext cx="504825" cy="16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AT" sz="500" dirty="0"/>
              <a:t>Wikipedia</a:t>
            </a:r>
            <a:endParaRPr lang="de-DE" sz="500" dirty="0"/>
          </a:p>
        </p:txBody>
      </p:sp>
      <p:pic>
        <p:nvPicPr>
          <p:cNvPr id="16394" name="Picture 10" descr="Jugendwappe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228600"/>
            <a:ext cx="619125" cy="762000"/>
          </a:xfrm>
          <a:prstGeom prst="rect">
            <a:avLst/>
          </a:prstGeom>
          <a:noFill/>
          <a:extLst>
            <a:ext uri="{909E8E84-426E-40DD-AFC4-6F175D3DCCD1}">
              <a14:hiddenFill xmlns:a14="http://schemas.microsoft.com/office/drawing/2010/main">
                <a:solidFill>
                  <a:srgbClr val="FFFFFF"/>
                </a:solidFill>
              </a14:hiddenFill>
            </a:ext>
          </a:extLst>
        </p:spPr>
      </p:pic>
      <p:pic>
        <p:nvPicPr>
          <p:cNvPr id="16395" name="Picture 11" descr="OOE_Landeswappen-logo-BA92528D3C-seek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40650" y="115888"/>
            <a:ext cx="1008063" cy="1008062"/>
          </a:xfrm>
          <a:prstGeom prst="rect">
            <a:avLst/>
          </a:prstGeom>
          <a:noFill/>
          <a:extLst>
            <a:ext uri="{909E8E84-426E-40DD-AFC4-6F175D3DCCD1}">
              <a14:hiddenFill xmlns:a14="http://schemas.microsoft.com/office/drawing/2010/main">
                <a:solidFill>
                  <a:srgbClr val="FFFFFF"/>
                </a:solidFill>
              </a14:hiddenFill>
            </a:ext>
          </a:extLst>
        </p:spPr>
      </p:pic>
      <p:sp>
        <p:nvSpPr>
          <p:cNvPr id="2" name="Textfeld 1"/>
          <p:cNvSpPr txBox="1"/>
          <p:nvPr/>
        </p:nvSpPr>
        <p:spPr>
          <a:xfrm>
            <a:off x="3131840" y="372030"/>
            <a:ext cx="2376264" cy="523220"/>
          </a:xfrm>
          <a:prstGeom prst="rect">
            <a:avLst/>
          </a:prstGeom>
          <a:noFill/>
        </p:spPr>
        <p:txBody>
          <a:bodyPr wrap="square" rtlCol="0">
            <a:spAutoFit/>
          </a:bodyPr>
          <a:lstStyle/>
          <a:p>
            <a:r>
              <a:rPr lang="de-DE" sz="2800" b="1" dirty="0" smtClean="0">
                <a:solidFill>
                  <a:srgbClr val="FF0000"/>
                </a:solidFill>
                <a:effectLst>
                  <a:outerShdw blurRad="38100" dist="38100" dir="2700000" algn="tl">
                    <a:srgbClr val="000000">
                      <a:alpha val="43137"/>
                    </a:srgbClr>
                  </a:outerShdw>
                </a:effectLst>
              </a:rPr>
              <a:t>Erfrierungen</a:t>
            </a:r>
            <a:endParaRPr lang="de-DE" sz="2800" b="1" dirty="0">
              <a:solidFill>
                <a:srgbClr val="FF0000"/>
              </a:solidFill>
              <a:effectLst>
                <a:outerShdw blurRad="38100" dist="38100" dir="2700000" algn="tl">
                  <a:srgbClr val="000000">
                    <a:alpha val="43137"/>
                  </a:srgbClr>
                </a:outerShdw>
              </a:effectLst>
            </a:endParaRPr>
          </a:p>
        </p:txBody>
      </p:sp>
      <p:sp>
        <p:nvSpPr>
          <p:cNvPr id="3" name="Datumsplatzhalter 2"/>
          <p:cNvSpPr>
            <a:spLocks noGrp="1"/>
          </p:cNvSpPr>
          <p:nvPr>
            <p:ph type="dt" sz="half" idx="10"/>
          </p:nvPr>
        </p:nvSpPr>
        <p:spPr/>
        <p:txBody>
          <a:bodyPr/>
          <a:lstStyle/>
          <a:p>
            <a:r>
              <a:rPr lang="de-DE" smtClean="0"/>
              <a:t>12.03.2013</a:t>
            </a:r>
            <a:endParaRPr lang="de-DE"/>
          </a:p>
        </p:txBody>
      </p:sp>
      <p:sp>
        <p:nvSpPr>
          <p:cNvPr id="4" name="Fußzeilenplatzhalter 3"/>
          <p:cNvSpPr>
            <a:spLocks noGrp="1"/>
          </p:cNvSpPr>
          <p:nvPr>
            <p:ph type="ftr" sz="quarter" idx="11"/>
          </p:nvPr>
        </p:nvSpPr>
        <p:spPr/>
        <p:txBody>
          <a:bodyPr/>
          <a:lstStyle/>
          <a:p>
            <a:r>
              <a:rPr lang="de-DE" smtClean="0"/>
              <a:t>OöLFV</a:t>
            </a:r>
            <a:endParaRPr lang="de-DE"/>
          </a:p>
        </p:txBody>
      </p:sp>
    </p:spTree>
    <p:extLst>
      <p:ext uri="{BB962C8B-B14F-4D97-AF65-F5344CB8AC3E}">
        <p14:creationId xmlns:p14="http://schemas.microsoft.com/office/powerpoint/2010/main" val="29302147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389">
                                            <p:txEl>
                                              <p:pRg st="1" end="1"/>
                                            </p:txEl>
                                          </p:spTgt>
                                        </p:tgtEl>
                                        <p:attrNameLst>
                                          <p:attrName>style.visibility</p:attrName>
                                        </p:attrNameLst>
                                      </p:cBhvr>
                                      <p:to>
                                        <p:strVal val="visible"/>
                                      </p:to>
                                    </p:set>
                                  </p:childTnLst>
                                </p:cTn>
                              </p:par>
                            </p:childTnLst>
                          </p:cTn>
                        </p:par>
                        <p:par>
                          <p:cTn id="7" fill="hold" nodeType="afterGroup">
                            <p:stCondLst>
                              <p:cond delay="0"/>
                            </p:stCondLst>
                            <p:childTnLst>
                              <p:par>
                                <p:cTn id="8" presetID="10" presetClass="entr" presetSubtype="0" fill="hold" nodeType="afterEffect">
                                  <p:stCondLst>
                                    <p:cond delay="0"/>
                                  </p:stCondLst>
                                  <p:childTnLst>
                                    <p:set>
                                      <p:cBhvr>
                                        <p:cTn id="9" dur="1" fill="hold">
                                          <p:stCondLst>
                                            <p:cond delay="0"/>
                                          </p:stCondLst>
                                        </p:cTn>
                                        <p:tgtEl>
                                          <p:spTgt spid="16389">
                                            <p:txEl>
                                              <p:pRg st="3" end="3"/>
                                            </p:txEl>
                                          </p:spTgt>
                                        </p:tgtEl>
                                        <p:attrNameLst>
                                          <p:attrName>style.visibility</p:attrName>
                                        </p:attrNameLst>
                                      </p:cBhvr>
                                      <p:to>
                                        <p:strVal val="visible"/>
                                      </p:to>
                                    </p:set>
                                    <p:animEffect transition="in" filter="fade">
                                      <p:cBhvr>
                                        <p:cTn id="10" dur="2000"/>
                                        <p:tgtEl>
                                          <p:spTgt spid="16389">
                                            <p:txEl>
                                              <p:pRg st="3" end="3"/>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16389">
                                            <p:txEl>
                                              <p:pRg st="5" end="5"/>
                                            </p:txEl>
                                          </p:spTgt>
                                        </p:tgtEl>
                                        <p:attrNameLst>
                                          <p:attrName>style.visibility</p:attrName>
                                        </p:attrNameLst>
                                      </p:cBhvr>
                                      <p:to>
                                        <p:strVal val="visible"/>
                                      </p:to>
                                    </p:set>
                                    <p:animEffect transition="in" filter="fade">
                                      <p:cBhvr>
                                        <p:cTn id="15" dur="2000"/>
                                        <p:tgtEl>
                                          <p:spTgt spid="16389">
                                            <p:txEl>
                                              <p:pRg st="5" end="5"/>
                                            </p:txEl>
                                          </p:spTgt>
                                        </p:tgtEl>
                                      </p:cBhvr>
                                    </p:animEffect>
                                  </p:childTnLst>
                                </p:cTn>
                              </p:par>
                            </p:childTnLst>
                          </p:cTn>
                        </p:par>
                        <p:par>
                          <p:cTn id="16" fill="hold" nodeType="afterGroup">
                            <p:stCondLst>
                              <p:cond delay="2000"/>
                            </p:stCondLst>
                            <p:childTnLst>
                              <p:par>
                                <p:cTn id="17" presetID="10" presetClass="entr" presetSubtype="0" fill="hold" nodeType="afterEffect">
                                  <p:stCondLst>
                                    <p:cond delay="0"/>
                                  </p:stCondLst>
                                  <p:childTnLst>
                                    <p:set>
                                      <p:cBhvr>
                                        <p:cTn id="18" dur="1" fill="hold">
                                          <p:stCondLst>
                                            <p:cond delay="0"/>
                                          </p:stCondLst>
                                        </p:cTn>
                                        <p:tgtEl>
                                          <p:spTgt spid="16390"/>
                                        </p:tgtEl>
                                        <p:attrNameLst>
                                          <p:attrName>style.visibility</p:attrName>
                                        </p:attrNameLst>
                                      </p:cBhvr>
                                      <p:to>
                                        <p:strVal val="visible"/>
                                      </p:to>
                                    </p:set>
                                    <p:animEffect transition="in" filter="fade">
                                      <p:cBhvr>
                                        <p:cTn id="19" dur="2000"/>
                                        <p:tgtEl>
                                          <p:spTgt spid="1639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391"/>
                                        </p:tgtEl>
                                        <p:attrNameLst>
                                          <p:attrName>style.visibility</p:attrName>
                                        </p:attrNameLst>
                                      </p:cBhvr>
                                      <p:to>
                                        <p:strVal val="visible"/>
                                      </p:to>
                                    </p:set>
                                    <p:animEffect transition="in" filter="fade">
                                      <p:cBhvr>
                                        <p:cTn id="22" dur="2000"/>
                                        <p:tgtEl>
                                          <p:spTgt spid="16391"/>
                                        </p:tgtEl>
                                      </p:cBhvr>
                                    </p:animEffect>
                                  </p:childTnLst>
                                </p:cTn>
                              </p:par>
                            </p:childTnLst>
                          </p:cTn>
                        </p:par>
                        <p:par>
                          <p:cTn id="23" fill="hold" nodeType="afterGroup">
                            <p:stCondLst>
                              <p:cond delay="4000"/>
                            </p:stCondLst>
                            <p:childTnLst>
                              <p:par>
                                <p:cTn id="24" presetID="10" presetClass="entr" presetSubtype="0" fill="hold" nodeType="afterEffect">
                                  <p:stCondLst>
                                    <p:cond delay="0"/>
                                  </p:stCondLst>
                                  <p:childTnLst>
                                    <p:set>
                                      <p:cBhvr>
                                        <p:cTn id="25" dur="1" fill="hold">
                                          <p:stCondLst>
                                            <p:cond delay="0"/>
                                          </p:stCondLst>
                                        </p:cTn>
                                        <p:tgtEl>
                                          <p:spTgt spid="16392"/>
                                        </p:tgtEl>
                                        <p:attrNameLst>
                                          <p:attrName>style.visibility</p:attrName>
                                        </p:attrNameLst>
                                      </p:cBhvr>
                                      <p:to>
                                        <p:strVal val="visible"/>
                                      </p:to>
                                    </p:set>
                                    <p:animEffect transition="in" filter="fade">
                                      <p:cBhvr>
                                        <p:cTn id="26" dur="2000"/>
                                        <p:tgtEl>
                                          <p:spTgt spid="1639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6393"/>
                                        </p:tgtEl>
                                        <p:attrNameLst>
                                          <p:attrName>style.visibility</p:attrName>
                                        </p:attrNameLst>
                                      </p:cBhvr>
                                      <p:to>
                                        <p:strVal val="visible"/>
                                      </p:to>
                                    </p:set>
                                    <p:animEffect transition="in" filter="fade">
                                      <p:cBhvr>
                                        <p:cTn id="29" dur="2000"/>
                                        <p:tgtEl>
                                          <p:spTgt spid="16393"/>
                                        </p:tgtEl>
                                      </p:cBhvr>
                                    </p:animEffect>
                                  </p:childTnLst>
                                </p:cTn>
                              </p:par>
                            </p:childTnLst>
                          </p:cTn>
                        </p:par>
                        <p:par>
                          <p:cTn id="30" fill="hold" nodeType="afterGroup">
                            <p:stCondLst>
                              <p:cond delay="6000"/>
                            </p:stCondLst>
                            <p:childTnLst>
                              <p:par>
                                <p:cTn id="31" presetID="49" presetClass="entr" presetSubtype="0" decel="100000" fill="hold" nodeType="afterEffect">
                                  <p:stCondLst>
                                    <p:cond delay="0"/>
                                  </p:stCondLst>
                                  <p:childTnLst>
                                    <p:set>
                                      <p:cBhvr>
                                        <p:cTn id="32" dur="1" fill="hold">
                                          <p:stCondLst>
                                            <p:cond delay="0"/>
                                          </p:stCondLst>
                                        </p:cTn>
                                        <p:tgtEl>
                                          <p:spTgt spid="16389">
                                            <p:txEl>
                                              <p:pRg st="6" end="6"/>
                                            </p:txEl>
                                          </p:spTgt>
                                        </p:tgtEl>
                                        <p:attrNameLst>
                                          <p:attrName>style.visibility</p:attrName>
                                        </p:attrNameLst>
                                      </p:cBhvr>
                                      <p:to>
                                        <p:strVal val="visible"/>
                                      </p:to>
                                    </p:set>
                                    <p:anim calcmode="lin" valueType="num">
                                      <p:cBhvr>
                                        <p:cTn id="33" dur="2000" fill="hold"/>
                                        <p:tgtEl>
                                          <p:spTgt spid="16389">
                                            <p:txEl>
                                              <p:pRg st="6" end="6"/>
                                            </p:txEl>
                                          </p:spTgt>
                                        </p:tgtEl>
                                        <p:attrNameLst>
                                          <p:attrName>ppt_w</p:attrName>
                                        </p:attrNameLst>
                                      </p:cBhvr>
                                      <p:tavLst>
                                        <p:tav tm="0">
                                          <p:val>
                                            <p:fltVal val="0"/>
                                          </p:val>
                                        </p:tav>
                                        <p:tav tm="100000">
                                          <p:val>
                                            <p:strVal val="#ppt_w"/>
                                          </p:val>
                                        </p:tav>
                                      </p:tavLst>
                                    </p:anim>
                                    <p:anim calcmode="lin" valueType="num">
                                      <p:cBhvr>
                                        <p:cTn id="34" dur="2000" fill="hold"/>
                                        <p:tgtEl>
                                          <p:spTgt spid="16389">
                                            <p:txEl>
                                              <p:pRg st="6" end="6"/>
                                            </p:txEl>
                                          </p:spTgt>
                                        </p:tgtEl>
                                        <p:attrNameLst>
                                          <p:attrName>ppt_h</p:attrName>
                                        </p:attrNameLst>
                                      </p:cBhvr>
                                      <p:tavLst>
                                        <p:tav tm="0">
                                          <p:val>
                                            <p:fltVal val="0"/>
                                          </p:val>
                                        </p:tav>
                                        <p:tav tm="100000">
                                          <p:val>
                                            <p:strVal val="#ppt_h"/>
                                          </p:val>
                                        </p:tav>
                                      </p:tavLst>
                                    </p:anim>
                                    <p:anim calcmode="lin" valueType="num">
                                      <p:cBhvr>
                                        <p:cTn id="35" dur="2000" fill="hold"/>
                                        <p:tgtEl>
                                          <p:spTgt spid="16389">
                                            <p:txEl>
                                              <p:pRg st="6" end="6"/>
                                            </p:txEl>
                                          </p:spTgt>
                                        </p:tgtEl>
                                        <p:attrNameLst>
                                          <p:attrName>style.rotation</p:attrName>
                                        </p:attrNameLst>
                                      </p:cBhvr>
                                      <p:tavLst>
                                        <p:tav tm="0">
                                          <p:val>
                                            <p:fltVal val="360"/>
                                          </p:val>
                                        </p:tav>
                                        <p:tav tm="100000">
                                          <p:val>
                                            <p:fltVal val="0"/>
                                          </p:val>
                                        </p:tav>
                                      </p:tavLst>
                                    </p:anim>
                                    <p:animEffect transition="in" filter="fade">
                                      <p:cBhvr>
                                        <p:cTn id="36" dur="2000"/>
                                        <p:tgtEl>
                                          <p:spTgt spid="16389">
                                            <p:txEl>
                                              <p:pRg st="6" end="6"/>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nodeType="clickEffect">
                                  <p:stCondLst>
                                    <p:cond delay="0"/>
                                  </p:stCondLst>
                                  <p:childTnLst>
                                    <p:set>
                                      <p:cBhvr>
                                        <p:cTn id="40" dur="1" fill="hold">
                                          <p:stCondLst>
                                            <p:cond delay="0"/>
                                          </p:stCondLst>
                                        </p:cTn>
                                        <p:tgtEl>
                                          <p:spTgt spid="16389">
                                            <p:txEl>
                                              <p:pRg st="8" end="8"/>
                                            </p:txEl>
                                          </p:spTgt>
                                        </p:tgtEl>
                                        <p:attrNameLst>
                                          <p:attrName>style.visibility</p:attrName>
                                        </p:attrNameLst>
                                      </p:cBhvr>
                                      <p:to>
                                        <p:strVal val="visible"/>
                                      </p:to>
                                    </p:set>
                                    <p:animEffect transition="in" filter="fade">
                                      <p:cBhvr>
                                        <p:cTn id="41" dur="2000"/>
                                        <p:tgtEl>
                                          <p:spTgt spid="16389">
                                            <p:txEl>
                                              <p:pRg st="8" end="8"/>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nodeType="clickEffect">
                                  <p:stCondLst>
                                    <p:cond delay="0"/>
                                  </p:stCondLst>
                                  <p:childTnLst>
                                    <p:set>
                                      <p:cBhvr>
                                        <p:cTn id="45" dur="1" fill="hold">
                                          <p:stCondLst>
                                            <p:cond delay="0"/>
                                          </p:stCondLst>
                                        </p:cTn>
                                        <p:tgtEl>
                                          <p:spTgt spid="16389">
                                            <p:txEl>
                                              <p:pRg st="10" end="10"/>
                                            </p:txEl>
                                          </p:spTgt>
                                        </p:tgtEl>
                                        <p:attrNameLst>
                                          <p:attrName>style.visibility</p:attrName>
                                        </p:attrNameLst>
                                      </p:cBhvr>
                                      <p:to>
                                        <p:strVal val="visible"/>
                                      </p:to>
                                    </p:set>
                                    <p:animEffect transition="in" filter="fade">
                                      <p:cBhvr>
                                        <p:cTn id="46" dur="2000"/>
                                        <p:tgtEl>
                                          <p:spTgt spid="16389">
                                            <p:txEl>
                                              <p:pRg st="10" end="10"/>
                                            </p:txEl>
                                          </p:spTgt>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presetSubtype="0" fill="hold" nodeType="clickEffect">
                                  <p:stCondLst>
                                    <p:cond delay="0"/>
                                  </p:stCondLst>
                                  <p:childTnLst>
                                    <p:set>
                                      <p:cBhvr>
                                        <p:cTn id="50" dur="1" fill="hold">
                                          <p:stCondLst>
                                            <p:cond delay="0"/>
                                          </p:stCondLst>
                                        </p:cTn>
                                        <p:tgtEl>
                                          <p:spTgt spid="16389">
                                            <p:txEl>
                                              <p:pRg st="12" end="12"/>
                                            </p:txEl>
                                          </p:spTgt>
                                        </p:tgtEl>
                                        <p:attrNameLst>
                                          <p:attrName>style.visibility</p:attrName>
                                        </p:attrNameLst>
                                      </p:cBhvr>
                                      <p:to>
                                        <p:strVal val="visible"/>
                                      </p:to>
                                    </p:set>
                                    <p:animEffect transition="in" filter="fade">
                                      <p:cBhvr>
                                        <p:cTn id="51" dur="2000"/>
                                        <p:tgtEl>
                                          <p:spTgt spid="16389">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1" grpId="0"/>
      <p:bldP spid="1639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liennummernplatzhalter 3"/>
          <p:cNvSpPr>
            <a:spLocks noGrp="1"/>
          </p:cNvSpPr>
          <p:nvPr>
            <p:ph type="sldNum" sz="quarter" idx="12"/>
          </p:nvPr>
        </p:nvSpPr>
        <p:spPr/>
        <p:txBody>
          <a:bodyPr/>
          <a:lstStyle/>
          <a:p>
            <a:fld id="{53C980FB-732B-4620-B1B1-C802C8B0A881}" type="slidenum">
              <a:rPr lang="de-DE"/>
              <a:pPr/>
              <a:t>17</a:t>
            </a:fld>
            <a:endParaRPr lang="de-DE"/>
          </a:p>
        </p:txBody>
      </p:sp>
      <p:sp>
        <p:nvSpPr>
          <p:cNvPr id="24578" name="Rectangle 2"/>
          <p:cNvSpPr>
            <a:spLocks noChangeArrowheads="1"/>
          </p:cNvSpPr>
          <p:nvPr/>
        </p:nvSpPr>
        <p:spPr bwMode="auto">
          <a:xfrm>
            <a:off x="0" y="1123950"/>
            <a:ext cx="8928100" cy="5401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de-DE" b="1" dirty="0" smtClean="0"/>
              <a:t>Notruf</a:t>
            </a:r>
            <a:r>
              <a:rPr lang="de-DE" dirty="0" smtClean="0"/>
              <a:t> </a:t>
            </a:r>
            <a:r>
              <a:rPr lang="de-DE" b="1" dirty="0" smtClean="0"/>
              <a:t>144</a:t>
            </a:r>
            <a:endParaRPr lang="de-DE" dirty="0" smtClean="0"/>
          </a:p>
          <a:p>
            <a:pPr marL="342900" indent="-342900">
              <a:spcBef>
                <a:spcPct val="20000"/>
              </a:spcBef>
              <a:buFontTx/>
              <a:buChar char="•"/>
            </a:pPr>
            <a:r>
              <a:rPr lang="de-DE" dirty="0" smtClean="0"/>
              <a:t>Hitzeeinfluss </a:t>
            </a:r>
            <a:r>
              <a:rPr lang="de-DE" dirty="0"/>
              <a:t>stoppen </a:t>
            </a:r>
            <a:r>
              <a:rPr lang="de-DE" sz="1600" i="1" dirty="0"/>
              <a:t>(hautnahe heiße Gegenstände entfernen</a:t>
            </a:r>
            <a:r>
              <a:rPr lang="de-DE" sz="1600" i="1" dirty="0" smtClean="0"/>
              <a:t>)</a:t>
            </a:r>
            <a:endParaRPr lang="de-DE" sz="800" i="1" dirty="0"/>
          </a:p>
          <a:p>
            <a:pPr marL="342900" indent="-342900">
              <a:spcBef>
                <a:spcPct val="20000"/>
              </a:spcBef>
              <a:buFontTx/>
              <a:buChar char="•"/>
            </a:pPr>
            <a:r>
              <a:rPr lang="de-DE" u="sng" dirty="0"/>
              <a:t>Nicht festklebende</a:t>
            </a:r>
            <a:r>
              <a:rPr lang="de-DE" dirty="0"/>
              <a:t> Kleidungsstücke vorsichtig </a:t>
            </a:r>
            <a:r>
              <a:rPr lang="de-DE" dirty="0" smtClean="0"/>
              <a:t>entfernen</a:t>
            </a:r>
          </a:p>
          <a:p>
            <a:pPr marL="342900" indent="-342900">
              <a:spcBef>
                <a:spcPct val="20000"/>
              </a:spcBef>
              <a:buFontTx/>
              <a:buChar char="•"/>
            </a:pPr>
            <a:endParaRPr lang="de-DE" sz="800" dirty="0"/>
          </a:p>
          <a:p>
            <a:pPr marL="342900" indent="-342900">
              <a:spcBef>
                <a:spcPct val="20000"/>
              </a:spcBef>
              <a:buFontTx/>
              <a:buChar char="•"/>
            </a:pPr>
            <a:r>
              <a:rPr lang="de-DE" dirty="0"/>
              <a:t>Mit </a:t>
            </a:r>
            <a:r>
              <a:rPr lang="de-DE" u="sng" dirty="0" smtClean="0"/>
              <a:t>handwarmem</a:t>
            </a:r>
            <a:r>
              <a:rPr lang="de-DE" dirty="0" smtClean="0"/>
              <a:t> Wasser max</a:t>
            </a:r>
            <a:r>
              <a:rPr lang="de-DE" dirty="0"/>
              <a:t>. </a:t>
            </a:r>
            <a:r>
              <a:rPr lang="de-DE" dirty="0" smtClean="0"/>
              <a:t>10 </a:t>
            </a:r>
            <a:r>
              <a:rPr lang="de-DE" dirty="0"/>
              <a:t>min. </a:t>
            </a:r>
            <a:r>
              <a:rPr lang="de-DE" dirty="0" smtClean="0"/>
              <a:t>kühlen </a:t>
            </a:r>
            <a:r>
              <a:rPr lang="de-DE" sz="1600" dirty="0" smtClean="0"/>
              <a:t>(</a:t>
            </a:r>
            <a:r>
              <a:rPr lang="de-DE" sz="1600" i="1" dirty="0" smtClean="0">
                <a:solidFill>
                  <a:srgbClr val="FF0000"/>
                </a:solidFill>
              </a:rPr>
              <a:t>nur in der Anfangsphase </a:t>
            </a:r>
            <a:r>
              <a:rPr lang="de-DE" sz="1600" i="1" dirty="0" smtClean="0"/>
              <a:t>(erste 2 – 5 min.) </a:t>
            </a:r>
            <a:r>
              <a:rPr lang="de-DE" sz="1600" i="1" dirty="0" smtClean="0">
                <a:solidFill>
                  <a:srgbClr val="FF0000"/>
                </a:solidFill>
              </a:rPr>
              <a:t>sinnvoll</a:t>
            </a:r>
            <a:r>
              <a:rPr lang="de-DE" sz="1600" i="1" dirty="0" smtClean="0"/>
              <a:t>!; </a:t>
            </a:r>
            <a:r>
              <a:rPr lang="de-DE" sz="1600" dirty="0" smtClean="0"/>
              <a:t>sofort stoppen, wenn dem Patienten kalt ist!; </a:t>
            </a:r>
            <a:r>
              <a:rPr lang="de-DE" sz="1600" i="1" u="sng" dirty="0"/>
              <a:t>kein Eis oder Eiswasser</a:t>
            </a:r>
            <a:r>
              <a:rPr lang="de-DE" sz="1600" i="1" u="sng" dirty="0" smtClean="0"/>
              <a:t>!)</a:t>
            </a:r>
            <a:endParaRPr lang="de-DE" sz="1600" i="1" u="sng" dirty="0"/>
          </a:p>
          <a:p>
            <a:pPr marL="342900" indent="-342900">
              <a:spcBef>
                <a:spcPct val="20000"/>
              </a:spcBef>
              <a:buFontTx/>
              <a:buChar char="•"/>
            </a:pPr>
            <a:r>
              <a:rPr lang="de-DE" dirty="0"/>
              <a:t>Wunde ohne Druck steril </a:t>
            </a:r>
            <a:r>
              <a:rPr lang="de-DE" dirty="0" smtClean="0"/>
              <a:t>abdecken </a:t>
            </a:r>
            <a:r>
              <a:rPr lang="de-DE" sz="1600" i="1" dirty="0" smtClean="0"/>
              <a:t>(z.B</a:t>
            </a:r>
            <a:r>
              <a:rPr lang="de-DE" sz="1600" i="1" dirty="0"/>
              <a:t>. Verband mit </a:t>
            </a:r>
            <a:r>
              <a:rPr lang="de-DE" sz="1600" i="1" dirty="0" smtClean="0"/>
              <a:t>Aluauflage, mit Mullbinde fixieren)</a:t>
            </a:r>
          </a:p>
          <a:p>
            <a:pPr marL="342900" indent="-342900">
              <a:spcBef>
                <a:spcPct val="20000"/>
              </a:spcBef>
            </a:pPr>
            <a:endParaRPr lang="de-DE" sz="2000" i="1" dirty="0" smtClean="0"/>
          </a:p>
          <a:p>
            <a:pPr marL="342900" indent="-342900">
              <a:spcBef>
                <a:spcPct val="20000"/>
              </a:spcBef>
            </a:pPr>
            <a:endParaRPr lang="de-DE" sz="2000" i="1" dirty="0"/>
          </a:p>
          <a:p>
            <a:pPr marL="342900" indent="-342900">
              <a:spcBef>
                <a:spcPct val="20000"/>
              </a:spcBef>
            </a:pPr>
            <a:endParaRPr lang="de-DE" sz="2000" i="1" dirty="0" smtClean="0"/>
          </a:p>
          <a:p>
            <a:pPr marL="342900" indent="-342900">
              <a:spcBef>
                <a:spcPct val="20000"/>
              </a:spcBef>
            </a:pPr>
            <a:endParaRPr lang="de-DE" sz="2000" i="1" dirty="0"/>
          </a:p>
          <a:p>
            <a:pPr marL="342900" indent="-342900">
              <a:spcBef>
                <a:spcPct val="20000"/>
              </a:spcBef>
            </a:pPr>
            <a:endParaRPr lang="de-DE" sz="2000" i="1" dirty="0"/>
          </a:p>
          <a:p>
            <a:pPr marL="342900" indent="-342900">
              <a:spcBef>
                <a:spcPct val="20000"/>
              </a:spcBef>
              <a:buFontTx/>
              <a:buChar char="•"/>
            </a:pPr>
            <a:endParaRPr lang="de-AT" sz="2400" i="1" dirty="0" smtClean="0"/>
          </a:p>
          <a:p>
            <a:pPr>
              <a:spcBef>
                <a:spcPct val="20000"/>
              </a:spcBef>
            </a:pPr>
            <a:endParaRPr lang="de-AT" sz="800" i="1" dirty="0" smtClean="0"/>
          </a:p>
          <a:p>
            <a:pPr marL="342900" indent="-342900">
              <a:spcBef>
                <a:spcPct val="20000"/>
              </a:spcBef>
              <a:buFontTx/>
              <a:buChar char="•"/>
            </a:pPr>
            <a:endParaRPr lang="de-AT" sz="800" i="1" dirty="0"/>
          </a:p>
          <a:p>
            <a:pPr marL="342900" indent="-342900">
              <a:spcBef>
                <a:spcPct val="20000"/>
              </a:spcBef>
              <a:buFontTx/>
              <a:buChar char="•"/>
            </a:pPr>
            <a:r>
              <a:rPr lang="de-AT" sz="2000" i="1" dirty="0" smtClean="0"/>
              <a:t>Basismaßnahmen durchführen </a:t>
            </a:r>
            <a:r>
              <a:rPr lang="de-AT" sz="1600" i="1" dirty="0" smtClean="0"/>
              <a:t>(zudecken, Beine hochlagern)</a:t>
            </a:r>
          </a:p>
          <a:p>
            <a:pPr marL="342900" indent="-342900">
              <a:spcBef>
                <a:spcPct val="20000"/>
              </a:spcBef>
              <a:buFontTx/>
              <a:buChar char="•"/>
            </a:pPr>
            <a:r>
              <a:rPr lang="de-AT" sz="2000" i="1" dirty="0" smtClean="0"/>
              <a:t>Beim Patienten bleiben bis Rettung kommt</a:t>
            </a:r>
            <a:endParaRPr lang="de-AT" sz="2000" i="1" dirty="0"/>
          </a:p>
          <a:p>
            <a:pPr marL="342900" indent="-342900">
              <a:spcBef>
                <a:spcPct val="20000"/>
              </a:spcBef>
            </a:pPr>
            <a:endParaRPr lang="de-DE" sz="800" i="1" dirty="0"/>
          </a:p>
        </p:txBody>
      </p:sp>
      <p:sp>
        <p:nvSpPr>
          <p:cNvPr id="24579" name="Rectangle 3"/>
          <p:cNvSpPr>
            <a:spLocks noChangeArrowheads="1"/>
          </p:cNvSpPr>
          <p:nvPr/>
        </p:nvSpPr>
        <p:spPr bwMode="auto">
          <a:xfrm>
            <a:off x="1619250" y="404813"/>
            <a:ext cx="5184775"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a:spcBef>
                <a:spcPct val="20000"/>
              </a:spcBef>
            </a:pPr>
            <a:r>
              <a:rPr lang="de-DE" sz="2800" b="1" dirty="0">
                <a:solidFill>
                  <a:srgbClr val="FF0000"/>
                </a:solidFill>
                <a:effectLst>
                  <a:outerShdw blurRad="38100" dist="38100" dir="2700000" algn="tl">
                    <a:srgbClr val="C0C0C0"/>
                  </a:outerShdw>
                </a:effectLst>
              </a:rPr>
              <a:t>Verbrennung</a:t>
            </a:r>
          </a:p>
        </p:txBody>
      </p:sp>
      <p:pic>
        <p:nvPicPr>
          <p:cNvPr id="24580" name="Picture 4" descr="Jugendwapp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228600"/>
            <a:ext cx="619125" cy="762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4581" name="Object 5"/>
          <p:cNvGraphicFramePr>
            <a:graphicFrameLocks noChangeAspect="1"/>
          </p:cNvGraphicFramePr>
          <p:nvPr/>
        </p:nvGraphicFramePr>
        <p:xfrm>
          <a:off x="8001000" y="228600"/>
          <a:ext cx="666750" cy="914400"/>
        </p:xfrm>
        <a:graphic>
          <a:graphicData uri="http://schemas.openxmlformats.org/presentationml/2006/ole">
            <mc:AlternateContent xmlns:mc="http://schemas.openxmlformats.org/markup-compatibility/2006">
              <mc:Choice xmlns:v="urn:schemas-microsoft-com:vml" Requires="v">
                <p:oleObj spid="_x0000_s3272" name="Bitmap" r:id="rId4" imgW="885949" imgH="1504762" progId="Paint.Picture">
                  <p:embed/>
                </p:oleObj>
              </mc:Choice>
              <mc:Fallback>
                <p:oleObj name="Bitmap" r:id="rId4" imgW="885949" imgH="1504762"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1000" y="228600"/>
                        <a:ext cx="66675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4582" name="image" descr="450_450_10065_05_EH_Verbrennu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67744" y="3194958"/>
            <a:ext cx="1749102" cy="263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image" descr="450_450_10066_06_EH_Verbrennu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11637" y="3573016"/>
            <a:ext cx="2662469" cy="1775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Rectangle 8"/>
          <p:cNvSpPr>
            <a:spLocks noChangeArrowheads="1"/>
          </p:cNvSpPr>
          <p:nvPr/>
        </p:nvSpPr>
        <p:spPr bwMode="auto">
          <a:xfrm>
            <a:off x="5769864" y="4906294"/>
            <a:ext cx="1008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r>
              <a:rPr lang="de-DE" sz="500" b="1" dirty="0"/>
              <a:t> </a:t>
            </a:r>
            <a:r>
              <a:rPr lang="de-DE" sz="500" dirty="0"/>
              <a:t>ÖRK/Markus </a:t>
            </a:r>
            <a:r>
              <a:rPr lang="de-DE" sz="500" dirty="0" err="1"/>
              <a:t>Hechenberger</a:t>
            </a:r>
            <a:r>
              <a:rPr lang="de-DE" sz="2400" dirty="0">
                <a:latin typeface="Times New Roman" pitchFamily="18" charset="0"/>
              </a:rPr>
              <a:t> </a:t>
            </a:r>
          </a:p>
        </p:txBody>
      </p:sp>
      <p:sp>
        <p:nvSpPr>
          <p:cNvPr id="24585" name="Rectangle 9"/>
          <p:cNvSpPr>
            <a:spLocks noChangeArrowheads="1"/>
          </p:cNvSpPr>
          <p:nvPr/>
        </p:nvSpPr>
        <p:spPr bwMode="auto">
          <a:xfrm>
            <a:off x="3097858" y="5603936"/>
            <a:ext cx="1331912" cy="16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r>
              <a:rPr lang="de-DE" sz="500" b="1" dirty="0"/>
              <a:t> </a:t>
            </a:r>
            <a:r>
              <a:rPr lang="de-DE" sz="500" dirty="0"/>
              <a:t>ÖRK/Markus </a:t>
            </a:r>
            <a:r>
              <a:rPr lang="de-DE" sz="500" dirty="0" err="1"/>
              <a:t>Hechenberger</a:t>
            </a:r>
            <a:r>
              <a:rPr lang="de-DE" sz="500" dirty="0">
                <a:latin typeface="Times New Roman" pitchFamily="18" charset="0"/>
              </a:rPr>
              <a:t> </a:t>
            </a:r>
          </a:p>
        </p:txBody>
      </p:sp>
      <p:pic>
        <p:nvPicPr>
          <p:cNvPr id="24586" name="Picture 10" descr="OOE_Landeswappen-logo-BA92528D3C-seek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40650" y="115888"/>
            <a:ext cx="1008063" cy="1008062"/>
          </a:xfrm>
          <a:prstGeom prst="rect">
            <a:avLst/>
          </a:prstGeom>
          <a:noFill/>
          <a:extLst>
            <a:ext uri="{909E8E84-426E-40DD-AFC4-6F175D3DCCD1}">
              <a14:hiddenFill xmlns:a14="http://schemas.microsoft.com/office/drawing/2010/main">
                <a:solidFill>
                  <a:srgbClr val="FFFFFF"/>
                </a:solidFill>
              </a14:hiddenFill>
            </a:ext>
          </a:extLst>
        </p:spPr>
      </p:pic>
      <p:sp>
        <p:nvSpPr>
          <p:cNvPr id="2" name="Datumsplatzhalter 1"/>
          <p:cNvSpPr>
            <a:spLocks noGrp="1"/>
          </p:cNvSpPr>
          <p:nvPr>
            <p:ph type="dt" sz="half" idx="10"/>
          </p:nvPr>
        </p:nvSpPr>
        <p:spPr/>
        <p:txBody>
          <a:bodyPr/>
          <a:lstStyle/>
          <a:p>
            <a:r>
              <a:rPr lang="de-DE" smtClean="0"/>
              <a:t>12.03.2013</a:t>
            </a:r>
            <a:endParaRPr lang="de-DE"/>
          </a:p>
        </p:txBody>
      </p:sp>
      <p:sp>
        <p:nvSpPr>
          <p:cNvPr id="3" name="Fußzeilenplatzhalter 2"/>
          <p:cNvSpPr>
            <a:spLocks noGrp="1"/>
          </p:cNvSpPr>
          <p:nvPr>
            <p:ph type="ftr" sz="quarter" idx="11"/>
          </p:nvPr>
        </p:nvSpPr>
        <p:spPr/>
        <p:txBody>
          <a:bodyPr/>
          <a:lstStyle/>
          <a:p>
            <a:r>
              <a:rPr lang="de-DE" smtClean="0"/>
              <a:t>OöLFV</a:t>
            </a:r>
            <a:endParaRPr lang="de-DE"/>
          </a:p>
        </p:txBody>
      </p:sp>
    </p:spTree>
    <p:extLst>
      <p:ext uri="{BB962C8B-B14F-4D97-AF65-F5344CB8AC3E}">
        <p14:creationId xmlns:p14="http://schemas.microsoft.com/office/powerpoint/2010/main" val="36517122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78">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24578">
                                            <p:txEl>
                                              <p:pRg st="1" end="1"/>
                                            </p:txEl>
                                          </p:spTgt>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24578">
                                            <p:txEl>
                                              <p:pRg st="2" end="2"/>
                                            </p:txEl>
                                          </p:spTgt>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24578">
                                            <p:txEl>
                                              <p:pRg st="4" end="4"/>
                                            </p:txEl>
                                          </p:spTgt>
                                        </p:tgtEl>
                                        <p:attrNameLst>
                                          <p:attrName>style.visibility</p:attrName>
                                        </p:attrNameLst>
                                      </p:cBhvr>
                                      <p:to>
                                        <p:strVal val="visible"/>
                                      </p:to>
                                    </p:set>
                                  </p:childTnLst>
                                </p:cTn>
                              </p:par>
                            </p:childTnLst>
                          </p:cTn>
                        </p:par>
                        <p:par>
                          <p:cTn id="18" fill="hold" nodeType="afterGroup">
                            <p:stCondLst>
                              <p:cond delay="0"/>
                            </p:stCondLst>
                            <p:childTnLst>
                              <p:par>
                                <p:cTn id="19" presetID="10" presetClass="entr" presetSubtype="0" fill="hold" nodeType="afterEffect">
                                  <p:stCondLst>
                                    <p:cond delay="0"/>
                                  </p:stCondLst>
                                  <p:childTnLst>
                                    <p:set>
                                      <p:cBhvr>
                                        <p:cTn id="20" dur="1" fill="hold">
                                          <p:stCondLst>
                                            <p:cond delay="0"/>
                                          </p:stCondLst>
                                        </p:cTn>
                                        <p:tgtEl>
                                          <p:spTgt spid="24582"/>
                                        </p:tgtEl>
                                        <p:attrNameLst>
                                          <p:attrName>style.visibility</p:attrName>
                                        </p:attrNameLst>
                                      </p:cBhvr>
                                      <p:to>
                                        <p:strVal val="visible"/>
                                      </p:to>
                                    </p:set>
                                    <p:animEffect transition="in" filter="fade">
                                      <p:cBhvr>
                                        <p:cTn id="21" dur="1000"/>
                                        <p:tgtEl>
                                          <p:spTgt spid="2458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4585"/>
                                        </p:tgtEl>
                                        <p:attrNameLst>
                                          <p:attrName>style.visibility</p:attrName>
                                        </p:attrNameLst>
                                      </p:cBhvr>
                                      <p:to>
                                        <p:strVal val="visible"/>
                                      </p:to>
                                    </p:set>
                                    <p:animEffect transition="in" filter="fade">
                                      <p:cBhvr>
                                        <p:cTn id="24" dur="1000"/>
                                        <p:tgtEl>
                                          <p:spTgt spid="24585"/>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24578">
                                            <p:txEl>
                                              <p:pRg st="5" end="5"/>
                                            </p:txEl>
                                          </p:spTgt>
                                        </p:tgtEl>
                                        <p:attrNameLst>
                                          <p:attrName>style.visibility</p:attrName>
                                        </p:attrNameLst>
                                      </p:cBhvr>
                                      <p:to>
                                        <p:strVal val="visible"/>
                                      </p:to>
                                    </p:set>
                                  </p:childTnLst>
                                </p:cTn>
                              </p:par>
                            </p:childTnLst>
                          </p:cTn>
                        </p:par>
                        <p:par>
                          <p:cTn id="29" fill="hold">
                            <p:stCondLst>
                              <p:cond delay="0"/>
                            </p:stCondLst>
                            <p:childTnLst>
                              <p:par>
                                <p:cTn id="30" presetID="10" presetClass="entr" presetSubtype="0" fill="hold" nodeType="afterEffect">
                                  <p:stCondLst>
                                    <p:cond delay="0"/>
                                  </p:stCondLst>
                                  <p:childTnLst>
                                    <p:set>
                                      <p:cBhvr>
                                        <p:cTn id="31" dur="1" fill="hold">
                                          <p:stCondLst>
                                            <p:cond delay="0"/>
                                          </p:stCondLst>
                                        </p:cTn>
                                        <p:tgtEl>
                                          <p:spTgt spid="24583"/>
                                        </p:tgtEl>
                                        <p:attrNameLst>
                                          <p:attrName>style.visibility</p:attrName>
                                        </p:attrNameLst>
                                      </p:cBhvr>
                                      <p:to>
                                        <p:strVal val="visible"/>
                                      </p:to>
                                    </p:set>
                                    <p:animEffect transition="in" filter="fade">
                                      <p:cBhvr>
                                        <p:cTn id="32" dur="2000"/>
                                        <p:tgtEl>
                                          <p:spTgt spid="2458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4584"/>
                                        </p:tgtEl>
                                        <p:attrNameLst>
                                          <p:attrName>style.visibility</p:attrName>
                                        </p:attrNameLst>
                                      </p:cBhvr>
                                      <p:to>
                                        <p:strVal val="visible"/>
                                      </p:to>
                                    </p:set>
                                    <p:animEffect transition="in" filter="fade">
                                      <p:cBhvr>
                                        <p:cTn id="35" dur="2000"/>
                                        <p:tgtEl>
                                          <p:spTgt spid="24584"/>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24578">
                                            <p:txEl>
                                              <p:pRg st="14" end="14"/>
                                            </p:txEl>
                                          </p:spTgt>
                                        </p:tgtEl>
                                        <p:attrNameLst>
                                          <p:attrName>style.visibility</p:attrName>
                                        </p:attrNameLst>
                                      </p:cBhvr>
                                      <p:to>
                                        <p:strVal val="visible"/>
                                      </p:to>
                                    </p:set>
                                  </p:childTnLst>
                                </p:cTn>
                              </p:par>
                            </p:childTnLst>
                          </p:cTn>
                        </p:par>
                        <p:par>
                          <p:cTn id="40" fill="hold">
                            <p:stCondLst>
                              <p:cond delay="0"/>
                            </p:stCondLst>
                            <p:childTnLst>
                              <p:par>
                                <p:cTn id="41" presetID="1" presetClass="entr" presetSubtype="0" fill="hold" nodeType="afterEffect">
                                  <p:stCondLst>
                                    <p:cond delay="0"/>
                                  </p:stCondLst>
                                  <p:childTnLst>
                                    <p:set>
                                      <p:cBhvr>
                                        <p:cTn id="42" dur="1" fill="hold">
                                          <p:stCondLst>
                                            <p:cond delay="0"/>
                                          </p:stCondLst>
                                        </p:cTn>
                                        <p:tgtEl>
                                          <p:spTgt spid="24578">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4" grpId="0"/>
      <p:bldP spid="2458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liennummernplatzhalter 3"/>
          <p:cNvSpPr>
            <a:spLocks noGrp="1"/>
          </p:cNvSpPr>
          <p:nvPr>
            <p:ph type="sldNum" sz="quarter" idx="12"/>
          </p:nvPr>
        </p:nvSpPr>
        <p:spPr/>
        <p:txBody>
          <a:bodyPr/>
          <a:lstStyle/>
          <a:p>
            <a:fld id="{B3A2A1EA-FAC7-4CAE-8692-27BDD80B98DD}" type="slidenum">
              <a:rPr lang="de-DE"/>
              <a:pPr/>
              <a:t>18</a:t>
            </a:fld>
            <a:endParaRPr lang="de-DE"/>
          </a:p>
        </p:txBody>
      </p:sp>
      <p:sp>
        <p:nvSpPr>
          <p:cNvPr id="26626" name="AutoShape 2"/>
          <p:cNvSpPr>
            <a:spLocks noChangeArrowheads="1"/>
          </p:cNvSpPr>
          <p:nvPr/>
        </p:nvSpPr>
        <p:spPr bwMode="auto">
          <a:xfrm>
            <a:off x="590550" y="646113"/>
            <a:ext cx="7510463" cy="530225"/>
          </a:xfrm>
          <a:custGeom>
            <a:avLst/>
            <a:gdLst/>
            <a:ahLst/>
            <a:cxnLst/>
            <a:rect l="0" t="0" r="0" b="0"/>
            <a:pathLst/>
          </a:custGeom>
          <a:solidFill>
            <a:srgbClr val="FFFFFF"/>
          </a:solidFill>
          <a:ln w="9525">
            <a:solidFill>
              <a:srgbClr val="000000"/>
            </a:solidFill>
            <a:round/>
            <a:headEnd/>
            <a:tailEnd/>
          </a:ln>
        </p:spPr>
        <p:txBody>
          <a:bodyPr lIns="0" tIns="0" rIns="0" bIns="0"/>
          <a:lstStyle/>
          <a:p>
            <a:pPr algn="just" eaLnBrk="0" hangingPunct="0">
              <a:lnSpc>
                <a:spcPts val="4175"/>
              </a:lnSpc>
            </a:pPr>
            <a:endParaRPr lang="de-DE" sz="3200" b="1">
              <a:solidFill>
                <a:srgbClr val="FF0000"/>
              </a:solidFill>
              <a:effectLst>
                <a:outerShdw blurRad="38100" dist="38100" dir="2700000" algn="tl">
                  <a:srgbClr val="C0C0C0"/>
                </a:outerShdw>
              </a:effectLst>
            </a:endParaRPr>
          </a:p>
        </p:txBody>
      </p:sp>
      <p:sp>
        <p:nvSpPr>
          <p:cNvPr id="26627" name="AutoShape 3"/>
          <p:cNvSpPr>
            <a:spLocks noChangeArrowheads="1"/>
          </p:cNvSpPr>
          <p:nvPr/>
        </p:nvSpPr>
        <p:spPr bwMode="auto">
          <a:xfrm>
            <a:off x="554038" y="2344738"/>
            <a:ext cx="8410575" cy="3605212"/>
          </a:xfrm>
          <a:custGeom>
            <a:avLst/>
            <a:gdLst/>
            <a:ahLst/>
            <a:cxnLst/>
            <a:rect l="0" t="0" r="0" b="0"/>
            <a:pathLst/>
          </a:custGeom>
          <a:solidFill>
            <a:srgbClr val="FFFFFF"/>
          </a:solidFill>
          <a:ln w="9525">
            <a:solidFill>
              <a:srgbClr val="000000"/>
            </a:solidFill>
            <a:round/>
            <a:headEnd/>
            <a:tailEnd/>
          </a:ln>
        </p:spPr>
        <p:txBody>
          <a:bodyPr lIns="0" tIns="0" rIns="0" bIns="0"/>
          <a:lstStyle/>
          <a:p>
            <a:pPr marL="546100" lvl="2" indent="-533400" eaLnBrk="0" hangingPunct="0">
              <a:lnSpc>
                <a:spcPts val="2138"/>
              </a:lnSpc>
            </a:pPr>
            <a:endParaRPr lang="de-AT" sz="1700"/>
          </a:p>
          <a:p>
            <a:pPr marL="546100" lvl="2" indent="-533400" eaLnBrk="0" hangingPunct="0">
              <a:lnSpc>
                <a:spcPts val="2138"/>
              </a:lnSpc>
            </a:pPr>
            <a:endParaRPr lang="de-AT" sz="1700"/>
          </a:p>
          <a:p>
            <a:pPr marL="546100" lvl="2" indent="-533400" eaLnBrk="0" hangingPunct="0">
              <a:lnSpc>
                <a:spcPts val="2138"/>
              </a:lnSpc>
            </a:pPr>
            <a:endParaRPr lang="de-AT" sz="1700"/>
          </a:p>
          <a:p>
            <a:pPr marL="546100" lvl="2" indent="-533400" eaLnBrk="0" hangingPunct="0">
              <a:lnSpc>
                <a:spcPts val="2138"/>
              </a:lnSpc>
            </a:pPr>
            <a:endParaRPr lang="de-AT" sz="1700"/>
          </a:p>
          <a:p>
            <a:pPr marL="546100" lvl="2" indent="-533400" eaLnBrk="0" hangingPunct="0">
              <a:lnSpc>
                <a:spcPts val="2138"/>
              </a:lnSpc>
            </a:pPr>
            <a:endParaRPr lang="de-AT" sz="1700"/>
          </a:p>
        </p:txBody>
      </p:sp>
      <p:sp>
        <p:nvSpPr>
          <p:cNvPr id="26628" name="Rectangle 4"/>
          <p:cNvSpPr>
            <a:spLocks noChangeArrowheads="1"/>
          </p:cNvSpPr>
          <p:nvPr/>
        </p:nvSpPr>
        <p:spPr bwMode="auto">
          <a:xfrm>
            <a:off x="395288" y="1773238"/>
            <a:ext cx="8424862" cy="329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de-DE" sz="2800" b="1" dirty="0"/>
              <a:t>FEUERWEHRJUGEND OBERÖSTERREICH</a:t>
            </a:r>
          </a:p>
          <a:p>
            <a:pPr algn="ctr" eaLnBrk="0" hangingPunct="0"/>
            <a:endParaRPr lang="de-DE" sz="2800" b="1" dirty="0">
              <a:solidFill>
                <a:schemeClr val="tx2"/>
              </a:solidFill>
            </a:endParaRPr>
          </a:p>
          <a:p>
            <a:pPr algn="ctr" eaLnBrk="0" hangingPunct="0"/>
            <a:r>
              <a:rPr lang="de-DE" sz="2800" b="1" dirty="0">
                <a:solidFill>
                  <a:srgbClr val="9900CC"/>
                </a:solidFill>
              </a:rPr>
              <a:t> ERPROBUNG</a:t>
            </a:r>
          </a:p>
          <a:p>
            <a:pPr algn="ctr" eaLnBrk="0" hangingPunct="0"/>
            <a:endParaRPr lang="de-DE" sz="2800" b="1" dirty="0">
              <a:solidFill>
                <a:srgbClr val="0066FF"/>
              </a:solidFill>
            </a:endParaRPr>
          </a:p>
          <a:p>
            <a:pPr algn="ctr" eaLnBrk="0" hangingPunct="0"/>
            <a:r>
              <a:rPr lang="de-DE" sz="2800" b="1" dirty="0">
                <a:solidFill>
                  <a:srgbClr val="FF0000"/>
                </a:solidFill>
              </a:rPr>
              <a:t>Erste Hilfe</a:t>
            </a:r>
            <a:r>
              <a:rPr lang="de-DE" sz="2400" b="1" dirty="0">
                <a:solidFill>
                  <a:srgbClr val="FF0000"/>
                </a:solidFill>
              </a:rPr>
              <a:t/>
            </a:r>
            <a:br>
              <a:rPr lang="de-DE" sz="2400" b="1" dirty="0">
                <a:solidFill>
                  <a:srgbClr val="FF0000"/>
                </a:solidFill>
              </a:rPr>
            </a:br>
            <a:endParaRPr lang="de-DE" sz="2400" b="1" dirty="0">
              <a:solidFill>
                <a:srgbClr val="FF0000"/>
              </a:solidFill>
            </a:endParaRPr>
          </a:p>
          <a:p>
            <a:pPr algn="ctr" eaLnBrk="0" hangingPunct="0"/>
            <a:endParaRPr lang="de-DE" sz="2400" b="1" dirty="0">
              <a:solidFill>
                <a:srgbClr val="0066FF"/>
              </a:solidFill>
            </a:endParaRPr>
          </a:p>
          <a:p>
            <a:pPr lvl="2" algn="ctr" eaLnBrk="0" hangingPunct="0"/>
            <a:r>
              <a:rPr lang="de-AT" sz="2000" b="1" dirty="0" smtClean="0">
                <a:solidFill>
                  <a:srgbClr val="9900CC"/>
                </a:solidFill>
              </a:rPr>
              <a:t>Erprobung 4:</a:t>
            </a:r>
            <a:r>
              <a:rPr lang="de-AT" sz="2000" b="1" dirty="0" smtClean="0">
                <a:solidFill>
                  <a:srgbClr val="0066FF"/>
                </a:solidFill>
              </a:rPr>
              <a:t> </a:t>
            </a:r>
            <a:r>
              <a:rPr lang="de-AT" sz="2000" dirty="0">
                <a:solidFill>
                  <a:srgbClr val="0066FF"/>
                </a:solidFill>
              </a:rPr>
              <a:t>Folie </a:t>
            </a:r>
            <a:r>
              <a:rPr lang="de-AT" sz="2000" dirty="0" smtClean="0">
                <a:solidFill>
                  <a:srgbClr val="0066FF"/>
                </a:solidFill>
              </a:rPr>
              <a:t>19, 20</a:t>
            </a:r>
            <a:endParaRPr lang="de-AT" sz="2000" b="1" dirty="0">
              <a:solidFill>
                <a:srgbClr val="0066FF"/>
              </a:solidFill>
            </a:endParaRPr>
          </a:p>
        </p:txBody>
      </p:sp>
      <p:pic>
        <p:nvPicPr>
          <p:cNvPr id="26629" name="Picture 5" descr="OOE_Landeswappen-logo-BA92528D3C-seek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650" y="115888"/>
            <a:ext cx="1008063" cy="1008062"/>
          </a:xfrm>
          <a:prstGeom prst="rect">
            <a:avLst/>
          </a:prstGeom>
          <a:noFill/>
          <a:extLst>
            <a:ext uri="{909E8E84-426E-40DD-AFC4-6F175D3DCCD1}">
              <a14:hiddenFill xmlns:a14="http://schemas.microsoft.com/office/drawing/2010/main">
                <a:solidFill>
                  <a:srgbClr val="FFFFFF"/>
                </a:solidFill>
              </a14:hiddenFill>
            </a:ext>
          </a:extLst>
        </p:spPr>
      </p:pic>
      <p:pic>
        <p:nvPicPr>
          <p:cNvPr id="26630" name="Picture 6" descr="Jugendwapp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228600"/>
            <a:ext cx="619125" cy="762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7"/>
          <p:cNvSpPr txBox="1">
            <a:spLocks noChangeArrowheads="1"/>
          </p:cNvSpPr>
          <p:nvPr/>
        </p:nvSpPr>
        <p:spPr bwMode="auto">
          <a:xfrm>
            <a:off x="4424873" y="6583363"/>
            <a:ext cx="475252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de-AT" sz="1200" dirty="0">
                <a:latin typeface="Monotype Corsiva" pitchFamily="66" charset="0"/>
              </a:rPr>
              <a:t>Erstellt 05.2010, Wolfgang Weishäupl. LFA Dr. L. </a:t>
            </a:r>
            <a:r>
              <a:rPr lang="de-AT" sz="1200" dirty="0" smtClean="0">
                <a:latin typeface="Monotype Corsiva" pitchFamily="66" charset="0"/>
              </a:rPr>
              <a:t>Leitner, aktualisiert März 2013</a:t>
            </a:r>
            <a:endParaRPr lang="de-DE" sz="1200" dirty="0">
              <a:latin typeface="Monotype Corsiva" pitchFamily="66" charset="0"/>
            </a:endParaRPr>
          </a:p>
        </p:txBody>
      </p:sp>
      <p:sp>
        <p:nvSpPr>
          <p:cNvPr id="2" name="Datumsplatzhalter 1"/>
          <p:cNvSpPr>
            <a:spLocks noGrp="1"/>
          </p:cNvSpPr>
          <p:nvPr>
            <p:ph type="dt" sz="half" idx="10"/>
          </p:nvPr>
        </p:nvSpPr>
        <p:spPr/>
        <p:txBody>
          <a:bodyPr/>
          <a:lstStyle/>
          <a:p>
            <a:r>
              <a:rPr lang="de-DE" smtClean="0"/>
              <a:t>12.03.2013</a:t>
            </a:r>
            <a:endParaRPr lang="de-DE"/>
          </a:p>
        </p:txBody>
      </p:sp>
      <p:sp>
        <p:nvSpPr>
          <p:cNvPr id="3" name="Fußzeilenplatzhalter 2"/>
          <p:cNvSpPr>
            <a:spLocks noGrp="1"/>
          </p:cNvSpPr>
          <p:nvPr>
            <p:ph type="ftr" sz="quarter" idx="11"/>
          </p:nvPr>
        </p:nvSpPr>
        <p:spPr/>
        <p:txBody>
          <a:bodyPr/>
          <a:lstStyle/>
          <a:p>
            <a:r>
              <a:rPr lang="de-DE" smtClean="0"/>
              <a:t>OöLFV</a:t>
            </a:r>
            <a:endParaRPr lang="de-DE"/>
          </a:p>
        </p:txBody>
      </p:sp>
    </p:spTree>
    <p:extLst>
      <p:ext uri="{BB962C8B-B14F-4D97-AF65-F5344CB8AC3E}">
        <p14:creationId xmlns:p14="http://schemas.microsoft.com/office/powerpoint/2010/main" val="21657779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a:xfrm>
            <a:off x="457200" y="274638"/>
            <a:ext cx="8229600" cy="849312"/>
          </a:xfrm>
        </p:spPr>
        <p:txBody>
          <a:bodyPr>
            <a:normAutofit/>
          </a:bodyPr>
          <a:lstStyle/>
          <a:p>
            <a:r>
              <a:rPr lang="de-DE" sz="2800" b="1" dirty="0" smtClean="0">
                <a:solidFill>
                  <a:srgbClr val="FF0000"/>
                </a:solidFill>
                <a:effectLst>
                  <a:outerShdw blurRad="38100" dist="38100" dir="2700000" algn="tl">
                    <a:srgbClr val="000000">
                      <a:alpha val="43137"/>
                    </a:srgbClr>
                  </a:outerShdw>
                </a:effectLst>
              </a:rPr>
              <a:t>Bewusstseinskontrolle</a:t>
            </a:r>
            <a:endParaRPr lang="de-DE" sz="2800" b="1" dirty="0">
              <a:solidFill>
                <a:srgbClr val="FF0000"/>
              </a:solidFill>
              <a:effectLst>
                <a:outerShdw blurRad="38100" dist="38100" dir="2700000" algn="tl">
                  <a:srgbClr val="000000">
                    <a:alpha val="43137"/>
                  </a:srgbClr>
                </a:outerShdw>
              </a:effectLst>
            </a:endParaRPr>
          </a:p>
        </p:txBody>
      </p:sp>
      <p:sp>
        <p:nvSpPr>
          <p:cNvPr id="8" name="Inhaltsplatzhalter 7"/>
          <p:cNvSpPr>
            <a:spLocks noGrp="1"/>
          </p:cNvSpPr>
          <p:nvPr>
            <p:ph sz="half" idx="1"/>
          </p:nvPr>
        </p:nvSpPr>
        <p:spPr>
          <a:xfrm>
            <a:off x="457200" y="1196752"/>
            <a:ext cx="4038600" cy="4929411"/>
          </a:xfrm>
        </p:spPr>
        <p:txBody>
          <a:bodyPr>
            <a:normAutofit/>
          </a:bodyPr>
          <a:lstStyle/>
          <a:p>
            <a:pPr marL="0" indent="0">
              <a:buNone/>
            </a:pPr>
            <a:endParaRPr lang="de-DE" sz="2000" dirty="0" smtClean="0"/>
          </a:p>
          <a:p>
            <a:pPr marL="0" indent="0">
              <a:buNone/>
            </a:pPr>
            <a:r>
              <a:rPr lang="de-DE" sz="1800" b="1" dirty="0" smtClean="0"/>
              <a:t>Erfolgt durch:</a:t>
            </a:r>
          </a:p>
          <a:p>
            <a:pPr marL="0" indent="0">
              <a:buNone/>
            </a:pPr>
            <a:endParaRPr lang="de-DE" sz="2000" dirty="0"/>
          </a:p>
          <a:p>
            <a:pPr marL="0" indent="0">
              <a:buNone/>
            </a:pPr>
            <a:endParaRPr lang="de-DE" sz="2000" dirty="0" smtClean="0"/>
          </a:p>
          <a:p>
            <a:r>
              <a:rPr lang="de-DE" sz="2000" dirty="0" smtClean="0"/>
              <a:t>Laut ansprechen</a:t>
            </a:r>
          </a:p>
          <a:p>
            <a:r>
              <a:rPr lang="de-DE" sz="2000" dirty="0" smtClean="0"/>
              <a:t>Sanftes schütteln an den Schultern</a:t>
            </a:r>
          </a:p>
          <a:p>
            <a:pPr marL="0" indent="0">
              <a:buNone/>
            </a:pPr>
            <a:endParaRPr lang="de-DE" sz="2000" dirty="0" smtClean="0"/>
          </a:p>
          <a:p>
            <a:pPr marL="0" indent="0">
              <a:buNone/>
            </a:pPr>
            <a:endParaRPr lang="de-DE" sz="2000" dirty="0"/>
          </a:p>
        </p:txBody>
      </p:sp>
      <p:sp>
        <p:nvSpPr>
          <p:cNvPr id="9" name="Inhaltsplatzhalter 8"/>
          <p:cNvSpPr>
            <a:spLocks noGrp="1"/>
          </p:cNvSpPr>
          <p:nvPr>
            <p:ph sz="half" idx="2"/>
          </p:nvPr>
        </p:nvSpPr>
        <p:spPr>
          <a:xfrm>
            <a:off x="4648200" y="1268760"/>
            <a:ext cx="4316288" cy="4857403"/>
          </a:xfrm>
        </p:spPr>
        <p:txBody>
          <a:bodyPr>
            <a:normAutofit/>
          </a:bodyPr>
          <a:lstStyle/>
          <a:p>
            <a:pPr marL="0" indent="0">
              <a:buNone/>
            </a:pPr>
            <a:r>
              <a:rPr lang="de-DE" sz="1800" b="1" dirty="0" smtClean="0">
                <a:solidFill>
                  <a:srgbClr val="FF0000"/>
                </a:solidFill>
              </a:rPr>
              <a:t>Bei Bewusstsein:</a:t>
            </a:r>
          </a:p>
          <a:p>
            <a:r>
              <a:rPr lang="de-DE" sz="1800" dirty="0" smtClean="0"/>
              <a:t>Pat. reagiert situationsgerecht auf Ansprache, Berührung</a:t>
            </a:r>
          </a:p>
          <a:p>
            <a:pPr marL="0" indent="0">
              <a:buNone/>
            </a:pPr>
            <a:endParaRPr lang="de-DE" sz="1800" dirty="0" smtClean="0"/>
          </a:p>
          <a:p>
            <a:pPr marL="0" indent="0">
              <a:buNone/>
            </a:pPr>
            <a:r>
              <a:rPr lang="de-DE" sz="1800" b="1" dirty="0" smtClean="0">
                <a:solidFill>
                  <a:srgbClr val="7030A0"/>
                </a:solidFill>
              </a:rPr>
              <a:t>Weiteres Vorgehen:</a:t>
            </a:r>
          </a:p>
          <a:p>
            <a:r>
              <a:rPr lang="de-DE" sz="1800" b="1" dirty="0" smtClean="0"/>
              <a:t>Notruf 144</a:t>
            </a:r>
          </a:p>
          <a:p>
            <a:r>
              <a:rPr lang="de-DE" sz="1800" dirty="0" smtClean="0"/>
              <a:t>Erforderliche Erste-Hilfemaßnahmen durchführen</a:t>
            </a:r>
          </a:p>
          <a:p>
            <a:pPr marL="0" indent="0">
              <a:buNone/>
            </a:pPr>
            <a:r>
              <a:rPr lang="de-DE" sz="1800" b="1" dirty="0" smtClean="0">
                <a:solidFill>
                  <a:srgbClr val="FF0000"/>
                </a:solidFill>
              </a:rPr>
              <a:t>Bewusstlos:</a:t>
            </a:r>
          </a:p>
          <a:p>
            <a:r>
              <a:rPr lang="de-DE" sz="1800" dirty="0" smtClean="0"/>
              <a:t>Pat. reagiert nicht!</a:t>
            </a:r>
          </a:p>
          <a:p>
            <a:pPr marL="0" indent="0">
              <a:buNone/>
            </a:pPr>
            <a:r>
              <a:rPr lang="de-DE" sz="1800" b="1" dirty="0">
                <a:solidFill>
                  <a:srgbClr val="7030A0"/>
                </a:solidFill>
              </a:rPr>
              <a:t>Weiteres Vorgehen</a:t>
            </a:r>
            <a:r>
              <a:rPr lang="de-DE" sz="1800" b="1" dirty="0" smtClean="0">
                <a:solidFill>
                  <a:srgbClr val="7030A0"/>
                </a:solidFill>
              </a:rPr>
              <a:t>:</a:t>
            </a:r>
          </a:p>
          <a:p>
            <a:r>
              <a:rPr lang="de-DE" sz="1800" b="1" dirty="0" smtClean="0"/>
              <a:t>Notruf 144</a:t>
            </a:r>
            <a:r>
              <a:rPr lang="de-DE" sz="1800" dirty="0" smtClean="0"/>
              <a:t>, Hilferuf </a:t>
            </a:r>
            <a:r>
              <a:rPr lang="de-DE" sz="1800" i="1" dirty="0" smtClean="0"/>
              <a:t>(Hilfe!, Hilfe!)</a:t>
            </a:r>
          </a:p>
          <a:p>
            <a:r>
              <a:rPr lang="de-DE" sz="1800" dirty="0" smtClean="0"/>
              <a:t>Fortführen des Notfallchecks, Maßnahmen entsprechend der Notfalldiagnose durchführen</a:t>
            </a:r>
          </a:p>
          <a:p>
            <a:pPr marL="0" indent="0">
              <a:buNone/>
            </a:pPr>
            <a:endParaRPr lang="de-DE" sz="2000" dirty="0"/>
          </a:p>
          <a:p>
            <a:pPr marL="0" indent="0">
              <a:buNone/>
            </a:pPr>
            <a:endParaRPr lang="de-DE" sz="2000" dirty="0" smtClean="0"/>
          </a:p>
          <a:p>
            <a:endParaRPr lang="de-DE" sz="2000" dirty="0" smtClean="0"/>
          </a:p>
          <a:p>
            <a:endParaRPr lang="de-DE" sz="2000" dirty="0"/>
          </a:p>
        </p:txBody>
      </p:sp>
      <p:pic>
        <p:nvPicPr>
          <p:cNvPr id="10" name="Picture 5" descr="Jugendwappe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228600"/>
            <a:ext cx="619125" cy="762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OOE_Landeswappen-logo-BA92528D3C-seek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650" y="115888"/>
            <a:ext cx="1008063" cy="1008062"/>
          </a:xfrm>
          <a:prstGeom prst="rect">
            <a:avLst/>
          </a:prstGeom>
          <a:noFill/>
          <a:extLst>
            <a:ext uri="{909E8E84-426E-40DD-AFC4-6F175D3DCCD1}">
              <a14:hiddenFill xmlns:a14="http://schemas.microsoft.com/office/drawing/2010/main">
                <a:solidFill>
                  <a:srgbClr val="FFFFFF"/>
                </a:solidFill>
              </a14:hiddenFill>
            </a:ext>
          </a:extLst>
        </p:spPr>
      </p:pic>
      <p:sp>
        <p:nvSpPr>
          <p:cNvPr id="2" name="Foliennummernplatzhalter 1"/>
          <p:cNvSpPr>
            <a:spLocks noGrp="1"/>
          </p:cNvSpPr>
          <p:nvPr>
            <p:ph type="sldNum" sz="quarter" idx="12"/>
          </p:nvPr>
        </p:nvSpPr>
        <p:spPr/>
        <p:txBody>
          <a:bodyPr/>
          <a:lstStyle/>
          <a:p>
            <a:fld id="{5C447296-C4DC-4483-BBB8-7AC8D0F14CFD}" type="slidenum">
              <a:rPr lang="de-DE" smtClean="0"/>
              <a:t>19</a:t>
            </a:fld>
            <a:endParaRPr lang="de-DE"/>
          </a:p>
        </p:txBody>
      </p:sp>
      <p:sp>
        <p:nvSpPr>
          <p:cNvPr id="3" name="Datumsplatzhalter 2"/>
          <p:cNvSpPr>
            <a:spLocks noGrp="1"/>
          </p:cNvSpPr>
          <p:nvPr>
            <p:ph type="dt" sz="half" idx="10"/>
          </p:nvPr>
        </p:nvSpPr>
        <p:spPr/>
        <p:txBody>
          <a:bodyPr/>
          <a:lstStyle/>
          <a:p>
            <a:r>
              <a:rPr lang="de-DE" smtClean="0"/>
              <a:t>12.03.2013</a:t>
            </a:r>
            <a:endParaRPr lang="de-DE"/>
          </a:p>
        </p:txBody>
      </p:sp>
      <p:sp>
        <p:nvSpPr>
          <p:cNvPr id="4" name="Fußzeilenplatzhalter 3"/>
          <p:cNvSpPr>
            <a:spLocks noGrp="1"/>
          </p:cNvSpPr>
          <p:nvPr>
            <p:ph type="ftr" sz="quarter" idx="11"/>
          </p:nvPr>
        </p:nvSpPr>
        <p:spPr/>
        <p:txBody>
          <a:bodyPr/>
          <a:lstStyle/>
          <a:p>
            <a:r>
              <a:rPr lang="de-DE" smtClean="0"/>
              <a:t>OöLFV</a:t>
            </a:r>
            <a:endParaRPr lang="de-DE"/>
          </a:p>
        </p:txBody>
      </p:sp>
    </p:spTree>
    <p:extLst>
      <p:ext uri="{BB962C8B-B14F-4D97-AF65-F5344CB8AC3E}">
        <p14:creationId xmlns:p14="http://schemas.microsoft.com/office/powerpoint/2010/main" val="1262710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animEffect transition="in" filter="fade">
                                      <p:cBhvr>
                                        <p:cTn id="11" dur="1300"/>
                                        <p:tgtEl>
                                          <p:spTgt spid="8">
                                            <p:txEl>
                                              <p:pRg st="4" end="4"/>
                                            </p:txEl>
                                          </p:spTgt>
                                        </p:tgtEl>
                                      </p:cBhvr>
                                    </p:animEffect>
                                    <p:anim calcmode="lin" valueType="num">
                                      <p:cBhvr>
                                        <p:cTn id="12" dur="13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13" dur="13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par>
                          <p:cTn id="14" fill="hold">
                            <p:stCondLst>
                              <p:cond delay="1300"/>
                            </p:stCondLst>
                            <p:childTnLst>
                              <p:par>
                                <p:cTn id="15" presetID="42" presetClass="entr" presetSubtype="0" fill="hold" nodeType="afterEffect">
                                  <p:stCondLst>
                                    <p:cond delay="200"/>
                                  </p:stCondLst>
                                  <p:childTnLst>
                                    <p:set>
                                      <p:cBhvr>
                                        <p:cTn id="16" dur="1" fill="hold">
                                          <p:stCondLst>
                                            <p:cond delay="0"/>
                                          </p:stCondLst>
                                        </p:cTn>
                                        <p:tgtEl>
                                          <p:spTgt spid="8">
                                            <p:txEl>
                                              <p:pRg st="5" end="5"/>
                                            </p:txEl>
                                          </p:spTgt>
                                        </p:tgtEl>
                                        <p:attrNameLst>
                                          <p:attrName>style.visibility</p:attrName>
                                        </p:attrNameLst>
                                      </p:cBhvr>
                                      <p:to>
                                        <p:strVal val="visible"/>
                                      </p:to>
                                    </p:set>
                                    <p:animEffect transition="in" filter="fade">
                                      <p:cBhvr>
                                        <p:cTn id="17" dur="1200"/>
                                        <p:tgtEl>
                                          <p:spTgt spid="8">
                                            <p:txEl>
                                              <p:pRg st="5" end="5"/>
                                            </p:txEl>
                                          </p:spTgt>
                                        </p:tgtEl>
                                      </p:cBhvr>
                                    </p:animEffect>
                                    <p:anim calcmode="lin" valueType="num">
                                      <p:cBhvr>
                                        <p:cTn id="18" dur="12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19" dur="12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9">
                                            <p:txEl>
                                              <p:pRg st="0" end="0"/>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9">
                                            <p:txEl>
                                              <p:pRg st="1" end="1"/>
                                            </p:txEl>
                                          </p:spTgt>
                                        </p:tgtEl>
                                        <p:attrNameLst>
                                          <p:attrName>style.visibility</p:attrName>
                                        </p:attrNameLst>
                                      </p:cBhvr>
                                      <p:to>
                                        <p:strVal val="visible"/>
                                      </p:to>
                                    </p:set>
                                    <p:animEffect transition="in" filter="fade">
                                      <p:cBhvr>
                                        <p:cTn id="30" dur="1000"/>
                                        <p:tgtEl>
                                          <p:spTgt spid="9">
                                            <p:txEl>
                                              <p:pRg st="1" end="1"/>
                                            </p:txEl>
                                          </p:spTgt>
                                        </p:tgtEl>
                                      </p:cBhvr>
                                    </p:animEffect>
                                    <p:anim calcmode="lin" valueType="num">
                                      <p:cBhvr>
                                        <p:cTn id="31"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32"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par>
                          <p:cTn id="33" fill="hold">
                            <p:stCondLst>
                              <p:cond delay="1000"/>
                            </p:stCondLst>
                            <p:childTnLst>
                              <p:par>
                                <p:cTn id="34" presetID="42" presetClass="entr" presetSubtype="0" fill="hold" nodeType="afterEffect">
                                  <p:stCondLst>
                                    <p:cond delay="0"/>
                                  </p:stCondLst>
                                  <p:childTnLst>
                                    <p:set>
                                      <p:cBhvr>
                                        <p:cTn id="35" dur="1" fill="hold">
                                          <p:stCondLst>
                                            <p:cond delay="0"/>
                                          </p:stCondLst>
                                        </p:cTn>
                                        <p:tgtEl>
                                          <p:spTgt spid="9">
                                            <p:txEl>
                                              <p:pRg st="3" end="3"/>
                                            </p:txEl>
                                          </p:spTgt>
                                        </p:tgtEl>
                                        <p:attrNameLst>
                                          <p:attrName>style.visibility</p:attrName>
                                        </p:attrNameLst>
                                      </p:cBhvr>
                                      <p:to>
                                        <p:strVal val="visible"/>
                                      </p:to>
                                    </p:set>
                                    <p:animEffect transition="in" filter="fade">
                                      <p:cBhvr>
                                        <p:cTn id="36" dur="1000"/>
                                        <p:tgtEl>
                                          <p:spTgt spid="9">
                                            <p:txEl>
                                              <p:pRg st="3" end="3"/>
                                            </p:txEl>
                                          </p:spTgt>
                                        </p:tgtEl>
                                      </p:cBhvr>
                                    </p:animEffect>
                                    <p:anim calcmode="lin" valueType="num">
                                      <p:cBhvr>
                                        <p:cTn id="37"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9">
                                            <p:txEl>
                                              <p:pRg st="4" end="4"/>
                                            </p:txEl>
                                          </p:spTgt>
                                        </p:tgtEl>
                                        <p:attrNameLst>
                                          <p:attrName>style.visibility</p:attrName>
                                        </p:attrNameLst>
                                      </p:cBhvr>
                                      <p:to>
                                        <p:strVal val="visible"/>
                                      </p:to>
                                    </p:set>
                                    <p:animEffect transition="in" filter="barn(inVertical)">
                                      <p:cBhvr>
                                        <p:cTn id="43" dur="500"/>
                                        <p:tgtEl>
                                          <p:spTgt spid="9">
                                            <p:txEl>
                                              <p:pRg st="4" end="4"/>
                                            </p:txEl>
                                          </p:spTgt>
                                        </p:tgtEl>
                                      </p:cBhvr>
                                    </p:animEffect>
                                  </p:childTnLst>
                                </p:cTn>
                              </p:par>
                            </p:childTnLst>
                          </p:cTn>
                        </p:par>
                        <p:par>
                          <p:cTn id="44" fill="hold">
                            <p:stCondLst>
                              <p:cond delay="500"/>
                            </p:stCondLst>
                            <p:childTnLst>
                              <p:par>
                                <p:cTn id="45" presetID="42" presetClass="entr" presetSubtype="0" fill="hold" nodeType="afterEffect">
                                  <p:stCondLst>
                                    <p:cond delay="0"/>
                                  </p:stCondLst>
                                  <p:childTnLst>
                                    <p:set>
                                      <p:cBhvr>
                                        <p:cTn id="46" dur="1" fill="hold">
                                          <p:stCondLst>
                                            <p:cond delay="0"/>
                                          </p:stCondLst>
                                        </p:cTn>
                                        <p:tgtEl>
                                          <p:spTgt spid="9">
                                            <p:txEl>
                                              <p:pRg st="5" end="5"/>
                                            </p:txEl>
                                          </p:spTgt>
                                        </p:tgtEl>
                                        <p:attrNameLst>
                                          <p:attrName>style.visibility</p:attrName>
                                        </p:attrNameLst>
                                      </p:cBhvr>
                                      <p:to>
                                        <p:strVal val="visible"/>
                                      </p:to>
                                    </p:set>
                                    <p:animEffect transition="in" filter="fade">
                                      <p:cBhvr>
                                        <p:cTn id="47" dur="1000"/>
                                        <p:tgtEl>
                                          <p:spTgt spid="9">
                                            <p:txEl>
                                              <p:pRg st="5" end="5"/>
                                            </p:txEl>
                                          </p:spTgt>
                                        </p:tgtEl>
                                      </p:cBhvr>
                                    </p:animEffect>
                                    <p:anim calcmode="lin" valueType="num">
                                      <p:cBhvr>
                                        <p:cTn id="48"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9">
                                            <p:txEl>
                                              <p:pRg st="7" end="7"/>
                                            </p:txEl>
                                          </p:spTgt>
                                        </p:tgtEl>
                                        <p:attrNameLst>
                                          <p:attrName>style.visibility</p:attrName>
                                        </p:attrNameLst>
                                      </p:cBhvr>
                                      <p:to>
                                        <p:strVal val="visible"/>
                                      </p:to>
                                    </p:set>
                                    <p:animEffect transition="in" filter="fade">
                                      <p:cBhvr>
                                        <p:cTn id="54" dur="1000"/>
                                        <p:tgtEl>
                                          <p:spTgt spid="9">
                                            <p:txEl>
                                              <p:pRg st="7" end="7"/>
                                            </p:txEl>
                                          </p:spTgt>
                                        </p:tgtEl>
                                      </p:cBhvr>
                                    </p:animEffect>
                                    <p:anim calcmode="lin" valueType="num">
                                      <p:cBhvr>
                                        <p:cTn id="55" dur="10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56" dur="10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57" fill="hold">
                            <p:stCondLst>
                              <p:cond delay="1000"/>
                            </p:stCondLst>
                            <p:childTnLst>
                              <p:par>
                                <p:cTn id="58" presetID="42" presetClass="entr" presetSubtype="0" fill="hold" nodeType="afterEffect">
                                  <p:stCondLst>
                                    <p:cond delay="0"/>
                                  </p:stCondLst>
                                  <p:childTnLst>
                                    <p:set>
                                      <p:cBhvr>
                                        <p:cTn id="59" dur="1" fill="hold">
                                          <p:stCondLst>
                                            <p:cond delay="0"/>
                                          </p:stCondLst>
                                        </p:cTn>
                                        <p:tgtEl>
                                          <p:spTgt spid="9">
                                            <p:txEl>
                                              <p:pRg st="8" end="8"/>
                                            </p:txEl>
                                          </p:spTgt>
                                        </p:tgtEl>
                                        <p:attrNameLst>
                                          <p:attrName>style.visibility</p:attrName>
                                        </p:attrNameLst>
                                      </p:cBhvr>
                                      <p:to>
                                        <p:strVal val="visible"/>
                                      </p:to>
                                    </p:set>
                                    <p:animEffect transition="in" filter="fade">
                                      <p:cBhvr>
                                        <p:cTn id="60" dur="1000"/>
                                        <p:tgtEl>
                                          <p:spTgt spid="9">
                                            <p:txEl>
                                              <p:pRg st="8" end="8"/>
                                            </p:txEl>
                                          </p:spTgt>
                                        </p:tgtEl>
                                      </p:cBhvr>
                                    </p:animEffect>
                                    <p:anim calcmode="lin" valueType="num">
                                      <p:cBhvr>
                                        <p:cTn id="61" dur="1000" fill="hold"/>
                                        <p:tgtEl>
                                          <p:spTgt spid="9">
                                            <p:txEl>
                                              <p:pRg st="8" end="8"/>
                                            </p:txEl>
                                          </p:spTgt>
                                        </p:tgtEl>
                                        <p:attrNameLst>
                                          <p:attrName>ppt_x</p:attrName>
                                        </p:attrNameLst>
                                      </p:cBhvr>
                                      <p:tavLst>
                                        <p:tav tm="0">
                                          <p:val>
                                            <p:strVal val="#ppt_x"/>
                                          </p:val>
                                        </p:tav>
                                        <p:tav tm="100000">
                                          <p:val>
                                            <p:strVal val="#ppt_x"/>
                                          </p:val>
                                        </p:tav>
                                      </p:tavLst>
                                    </p:anim>
                                    <p:anim calcmode="lin" valueType="num">
                                      <p:cBhvr>
                                        <p:cTn id="62" dur="1000" fill="hold"/>
                                        <p:tgtEl>
                                          <p:spTgt spid="9">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9">
                                            <p:txEl>
                                              <p:pRg st="9" end="9"/>
                                            </p:txEl>
                                          </p:spTgt>
                                        </p:tgtEl>
                                        <p:attrNameLst>
                                          <p:attrName>style.visibility</p:attrName>
                                        </p:attrNameLst>
                                      </p:cBhvr>
                                      <p:to>
                                        <p:strVal val="visible"/>
                                      </p:to>
                                    </p:set>
                                    <p:animEffect transition="in" filter="barn(inVertical)">
                                      <p:cBhvr>
                                        <p:cTn id="67" dur="500"/>
                                        <p:tgtEl>
                                          <p:spTgt spid="9">
                                            <p:txEl>
                                              <p:pRg st="9" end="9"/>
                                            </p:txEl>
                                          </p:spTgt>
                                        </p:tgtEl>
                                      </p:cBhvr>
                                    </p:animEffect>
                                  </p:childTnLst>
                                </p:cTn>
                              </p:par>
                            </p:childTnLst>
                          </p:cTn>
                        </p:par>
                        <p:par>
                          <p:cTn id="68" fill="hold">
                            <p:stCondLst>
                              <p:cond delay="500"/>
                            </p:stCondLst>
                            <p:childTnLst>
                              <p:par>
                                <p:cTn id="69" presetID="42" presetClass="entr" presetSubtype="0" fill="hold" nodeType="afterEffect">
                                  <p:stCondLst>
                                    <p:cond delay="0"/>
                                  </p:stCondLst>
                                  <p:childTnLst>
                                    <p:set>
                                      <p:cBhvr>
                                        <p:cTn id="70" dur="1" fill="hold">
                                          <p:stCondLst>
                                            <p:cond delay="0"/>
                                          </p:stCondLst>
                                        </p:cTn>
                                        <p:tgtEl>
                                          <p:spTgt spid="9">
                                            <p:txEl>
                                              <p:pRg st="10" end="10"/>
                                            </p:txEl>
                                          </p:spTgt>
                                        </p:tgtEl>
                                        <p:attrNameLst>
                                          <p:attrName>style.visibility</p:attrName>
                                        </p:attrNameLst>
                                      </p:cBhvr>
                                      <p:to>
                                        <p:strVal val="visible"/>
                                      </p:to>
                                    </p:set>
                                    <p:animEffect transition="in" filter="fade">
                                      <p:cBhvr>
                                        <p:cTn id="71" dur="1000"/>
                                        <p:tgtEl>
                                          <p:spTgt spid="9">
                                            <p:txEl>
                                              <p:pRg st="10" end="10"/>
                                            </p:txEl>
                                          </p:spTgt>
                                        </p:tgtEl>
                                      </p:cBhvr>
                                    </p:animEffect>
                                    <p:anim calcmode="lin" valueType="num">
                                      <p:cBhvr>
                                        <p:cTn id="72" dur="1000" fill="hold"/>
                                        <p:tgtEl>
                                          <p:spTgt spid="9">
                                            <p:txEl>
                                              <p:pRg st="10" end="10"/>
                                            </p:txEl>
                                          </p:spTgt>
                                        </p:tgtEl>
                                        <p:attrNameLst>
                                          <p:attrName>ppt_x</p:attrName>
                                        </p:attrNameLst>
                                      </p:cBhvr>
                                      <p:tavLst>
                                        <p:tav tm="0">
                                          <p:val>
                                            <p:strVal val="#ppt_x"/>
                                          </p:val>
                                        </p:tav>
                                        <p:tav tm="100000">
                                          <p:val>
                                            <p:strVal val="#ppt_x"/>
                                          </p:val>
                                        </p:tav>
                                      </p:tavLst>
                                    </p:anim>
                                    <p:anim calcmode="lin" valueType="num">
                                      <p:cBhvr>
                                        <p:cTn id="73" dur="1000" fill="hold"/>
                                        <p:tgtEl>
                                          <p:spTgt spid="9">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liennummernplatzhalter 3"/>
          <p:cNvSpPr>
            <a:spLocks noGrp="1"/>
          </p:cNvSpPr>
          <p:nvPr>
            <p:ph type="sldNum" sz="quarter" idx="12"/>
          </p:nvPr>
        </p:nvSpPr>
        <p:spPr/>
        <p:txBody>
          <a:bodyPr/>
          <a:lstStyle/>
          <a:p>
            <a:fld id="{EFFDDF2D-2807-43EF-93B9-8794C9527FCE}" type="slidenum">
              <a:rPr lang="de-DE"/>
              <a:pPr/>
              <a:t>2</a:t>
            </a:fld>
            <a:endParaRPr lang="de-DE"/>
          </a:p>
        </p:txBody>
      </p:sp>
      <p:sp>
        <p:nvSpPr>
          <p:cNvPr id="4098" name="AutoShape 2"/>
          <p:cNvSpPr>
            <a:spLocks noChangeArrowheads="1"/>
          </p:cNvSpPr>
          <p:nvPr/>
        </p:nvSpPr>
        <p:spPr bwMode="auto">
          <a:xfrm>
            <a:off x="590550" y="646113"/>
            <a:ext cx="7510463" cy="530225"/>
          </a:xfrm>
          <a:custGeom>
            <a:avLst/>
            <a:gdLst/>
            <a:ahLst/>
            <a:cxnLst/>
            <a:rect l="0" t="0" r="0" b="0"/>
            <a:pathLst/>
          </a:custGeom>
          <a:solidFill>
            <a:srgbClr val="FFFFFF"/>
          </a:solidFill>
          <a:ln w="9525">
            <a:solidFill>
              <a:srgbClr val="000000"/>
            </a:solidFill>
            <a:round/>
            <a:headEnd/>
            <a:tailEnd/>
          </a:ln>
        </p:spPr>
        <p:txBody>
          <a:bodyPr lIns="0" tIns="0" rIns="0" bIns="0"/>
          <a:lstStyle/>
          <a:p>
            <a:pPr algn="just" eaLnBrk="0" hangingPunct="0">
              <a:lnSpc>
                <a:spcPts val="4175"/>
              </a:lnSpc>
            </a:pPr>
            <a:endParaRPr lang="de-DE" sz="3200" b="1">
              <a:solidFill>
                <a:srgbClr val="FF0000"/>
              </a:solidFill>
              <a:effectLst>
                <a:outerShdw blurRad="38100" dist="38100" dir="2700000" algn="tl">
                  <a:srgbClr val="C0C0C0"/>
                </a:outerShdw>
              </a:effectLst>
            </a:endParaRPr>
          </a:p>
        </p:txBody>
      </p:sp>
      <p:sp>
        <p:nvSpPr>
          <p:cNvPr id="4099" name="AutoShape 3"/>
          <p:cNvSpPr>
            <a:spLocks noChangeArrowheads="1"/>
          </p:cNvSpPr>
          <p:nvPr/>
        </p:nvSpPr>
        <p:spPr bwMode="auto">
          <a:xfrm>
            <a:off x="554038" y="2344738"/>
            <a:ext cx="8410575" cy="3605212"/>
          </a:xfrm>
          <a:custGeom>
            <a:avLst/>
            <a:gdLst/>
            <a:ahLst/>
            <a:cxnLst/>
            <a:rect l="0" t="0" r="0" b="0"/>
            <a:pathLst/>
          </a:custGeom>
          <a:solidFill>
            <a:srgbClr val="FFFFFF"/>
          </a:solidFill>
          <a:ln w="9525">
            <a:solidFill>
              <a:srgbClr val="000000"/>
            </a:solidFill>
            <a:round/>
            <a:headEnd/>
            <a:tailEnd/>
          </a:ln>
        </p:spPr>
        <p:txBody>
          <a:bodyPr lIns="0" tIns="0" rIns="0" bIns="0"/>
          <a:lstStyle/>
          <a:p>
            <a:pPr marL="546100" lvl="2" indent="-533400" eaLnBrk="0" hangingPunct="0">
              <a:lnSpc>
                <a:spcPts val="2138"/>
              </a:lnSpc>
            </a:pPr>
            <a:endParaRPr lang="de-AT" sz="1700"/>
          </a:p>
          <a:p>
            <a:pPr marL="546100" lvl="2" indent="-533400" eaLnBrk="0" hangingPunct="0">
              <a:lnSpc>
                <a:spcPts val="2138"/>
              </a:lnSpc>
            </a:pPr>
            <a:endParaRPr lang="de-AT" sz="1700"/>
          </a:p>
          <a:p>
            <a:pPr marL="546100" lvl="2" indent="-533400" eaLnBrk="0" hangingPunct="0">
              <a:lnSpc>
                <a:spcPts val="2138"/>
              </a:lnSpc>
            </a:pPr>
            <a:endParaRPr lang="de-AT" sz="1700"/>
          </a:p>
          <a:p>
            <a:pPr marL="546100" lvl="2" indent="-533400" eaLnBrk="0" hangingPunct="0">
              <a:lnSpc>
                <a:spcPts val="2138"/>
              </a:lnSpc>
            </a:pPr>
            <a:endParaRPr lang="de-AT" sz="1700"/>
          </a:p>
          <a:p>
            <a:pPr marL="546100" lvl="2" indent="-533400" eaLnBrk="0" hangingPunct="0">
              <a:lnSpc>
                <a:spcPts val="2138"/>
              </a:lnSpc>
            </a:pPr>
            <a:endParaRPr lang="de-AT" sz="1700"/>
          </a:p>
        </p:txBody>
      </p:sp>
      <p:sp>
        <p:nvSpPr>
          <p:cNvPr id="4100" name="Rectangle 4"/>
          <p:cNvSpPr>
            <a:spLocks noChangeArrowheads="1"/>
          </p:cNvSpPr>
          <p:nvPr/>
        </p:nvSpPr>
        <p:spPr bwMode="auto">
          <a:xfrm>
            <a:off x="395288" y="1773238"/>
            <a:ext cx="8424862" cy="3354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de-DE" sz="2800" b="1" dirty="0"/>
              <a:t>FEUERWEHRJUGEND OBERÖSTERREICH</a:t>
            </a:r>
          </a:p>
          <a:p>
            <a:pPr algn="ctr" eaLnBrk="0" hangingPunct="0"/>
            <a:endParaRPr lang="de-DE" sz="2800" b="1" dirty="0">
              <a:solidFill>
                <a:schemeClr val="tx2"/>
              </a:solidFill>
            </a:endParaRPr>
          </a:p>
          <a:p>
            <a:pPr algn="ctr" eaLnBrk="0" hangingPunct="0"/>
            <a:r>
              <a:rPr lang="de-DE" sz="2800" b="1" dirty="0">
                <a:effectLst>
                  <a:outerShdw blurRad="38100" dist="38100" dir="2700000" algn="tl">
                    <a:srgbClr val="C0C0C0"/>
                  </a:outerShdw>
                </a:effectLst>
              </a:rPr>
              <a:t> </a:t>
            </a:r>
            <a:r>
              <a:rPr lang="de-DE" sz="2800" b="1" dirty="0">
                <a:solidFill>
                  <a:srgbClr val="9900CC"/>
                </a:solidFill>
                <a:effectLst>
                  <a:outerShdw blurRad="38100" dist="38100" dir="2700000" algn="tl">
                    <a:srgbClr val="C0C0C0"/>
                  </a:outerShdw>
                </a:effectLst>
              </a:rPr>
              <a:t>ERPROBUNG</a:t>
            </a:r>
          </a:p>
          <a:p>
            <a:pPr algn="ctr" eaLnBrk="0" hangingPunct="0"/>
            <a:endParaRPr lang="de-DE" sz="2800" b="1" dirty="0">
              <a:solidFill>
                <a:srgbClr val="9900CC"/>
              </a:solidFill>
              <a:effectLst>
                <a:outerShdw blurRad="38100" dist="38100" dir="2700000" algn="tl">
                  <a:srgbClr val="C0C0C0"/>
                </a:outerShdw>
              </a:effectLst>
            </a:endParaRPr>
          </a:p>
          <a:p>
            <a:pPr algn="ctr" eaLnBrk="0" hangingPunct="0"/>
            <a:r>
              <a:rPr lang="de-DE" sz="2800" b="1" dirty="0">
                <a:solidFill>
                  <a:srgbClr val="FF0000"/>
                </a:solidFill>
              </a:rPr>
              <a:t>Erste Hilfe</a:t>
            </a:r>
            <a:br>
              <a:rPr lang="de-DE" sz="2800" b="1" dirty="0">
                <a:solidFill>
                  <a:srgbClr val="FF0000"/>
                </a:solidFill>
              </a:rPr>
            </a:br>
            <a:endParaRPr lang="de-DE" sz="2800" b="1" dirty="0">
              <a:solidFill>
                <a:srgbClr val="FF0000"/>
              </a:solidFill>
            </a:endParaRPr>
          </a:p>
          <a:p>
            <a:pPr algn="ctr" eaLnBrk="0" hangingPunct="0"/>
            <a:endParaRPr lang="de-DE" sz="2400" b="1" dirty="0">
              <a:solidFill>
                <a:srgbClr val="0066FF"/>
              </a:solidFill>
            </a:endParaRPr>
          </a:p>
          <a:p>
            <a:pPr lvl="2" algn="ctr" eaLnBrk="0" hangingPunct="0"/>
            <a:r>
              <a:rPr lang="de-AT" sz="2000" b="1" dirty="0" smtClean="0">
                <a:solidFill>
                  <a:srgbClr val="9900CC"/>
                </a:solidFill>
              </a:rPr>
              <a:t>Erprobung 2</a:t>
            </a:r>
            <a:r>
              <a:rPr lang="de-AT" sz="2000" b="1" dirty="0">
                <a:solidFill>
                  <a:srgbClr val="9900CC"/>
                </a:solidFill>
              </a:rPr>
              <a:t>:</a:t>
            </a:r>
            <a:r>
              <a:rPr lang="de-AT" sz="2000" b="1" dirty="0">
                <a:solidFill>
                  <a:srgbClr val="0066FF"/>
                </a:solidFill>
              </a:rPr>
              <a:t> </a:t>
            </a:r>
            <a:r>
              <a:rPr lang="de-AT" sz="2000" dirty="0">
                <a:solidFill>
                  <a:srgbClr val="0066FF"/>
                </a:solidFill>
              </a:rPr>
              <a:t>Folie 3 - 7</a:t>
            </a:r>
          </a:p>
        </p:txBody>
      </p:sp>
      <p:pic>
        <p:nvPicPr>
          <p:cNvPr id="4101" name="Picture 5" descr="OOE_Landeswappen-logo-BA92528D3C-seek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650" y="115888"/>
            <a:ext cx="1008063" cy="1008062"/>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Jugendwapp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228600"/>
            <a:ext cx="619125" cy="762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7"/>
          <p:cNvSpPr txBox="1">
            <a:spLocks noChangeArrowheads="1"/>
          </p:cNvSpPr>
          <p:nvPr/>
        </p:nvSpPr>
        <p:spPr bwMode="auto">
          <a:xfrm>
            <a:off x="4313514" y="5805264"/>
            <a:ext cx="4824536"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spcBef>
                <a:spcPct val="50000"/>
              </a:spcBef>
            </a:pPr>
            <a:r>
              <a:rPr lang="de-AT" sz="1200" dirty="0">
                <a:latin typeface="Arial" pitchFamily="34" charset="0"/>
                <a:cs typeface="Arial" pitchFamily="34" charset="0"/>
              </a:rPr>
              <a:t>Erstellt 05.2010, Wolfgang Weishäupl. </a:t>
            </a:r>
            <a:endParaRPr lang="de-AT" sz="1200" dirty="0" smtClean="0">
              <a:latin typeface="Arial" pitchFamily="34" charset="0"/>
              <a:cs typeface="Arial" pitchFamily="34" charset="0"/>
            </a:endParaRPr>
          </a:p>
          <a:p>
            <a:pPr algn="r">
              <a:spcBef>
                <a:spcPct val="50000"/>
              </a:spcBef>
            </a:pPr>
            <a:r>
              <a:rPr lang="de-AT" sz="1200" dirty="0" smtClean="0">
                <a:latin typeface="Arial" pitchFamily="34" charset="0"/>
                <a:cs typeface="Arial" pitchFamily="34" charset="0"/>
              </a:rPr>
              <a:t>LFA </a:t>
            </a:r>
            <a:r>
              <a:rPr lang="de-AT" sz="1200" dirty="0">
                <a:latin typeface="Arial" pitchFamily="34" charset="0"/>
                <a:cs typeface="Arial" pitchFamily="34" charset="0"/>
              </a:rPr>
              <a:t>Dr. L. </a:t>
            </a:r>
            <a:r>
              <a:rPr lang="de-AT" sz="1200" dirty="0" smtClean="0">
                <a:latin typeface="Arial" pitchFamily="34" charset="0"/>
                <a:cs typeface="Arial" pitchFamily="34" charset="0"/>
              </a:rPr>
              <a:t>Leitner, aktualisiert März 2013</a:t>
            </a:r>
            <a:endParaRPr lang="de-DE" sz="1200" dirty="0">
              <a:latin typeface="Arial" pitchFamily="34" charset="0"/>
              <a:cs typeface="Arial" pitchFamily="34" charset="0"/>
            </a:endParaRPr>
          </a:p>
        </p:txBody>
      </p:sp>
      <p:sp>
        <p:nvSpPr>
          <p:cNvPr id="2" name="Datumsplatzhalter 1"/>
          <p:cNvSpPr>
            <a:spLocks noGrp="1"/>
          </p:cNvSpPr>
          <p:nvPr>
            <p:ph type="dt" sz="half" idx="10"/>
          </p:nvPr>
        </p:nvSpPr>
        <p:spPr/>
        <p:txBody>
          <a:bodyPr/>
          <a:lstStyle/>
          <a:p>
            <a:r>
              <a:rPr lang="de-DE" smtClean="0"/>
              <a:t>12.03.2013</a:t>
            </a:r>
            <a:endParaRPr lang="de-DE"/>
          </a:p>
        </p:txBody>
      </p:sp>
      <p:sp>
        <p:nvSpPr>
          <p:cNvPr id="3" name="Fußzeilenplatzhalter 2"/>
          <p:cNvSpPr>
            <a:spLocks noGrp="1"/>
          </p:cNvSpPr>
          <p:nvPr>
            <p:ph type="ftr" sz="quarter" idx="11"/>
          </p:nvPr>
        </p:nvSpPr>
        <p:spPr/>
        <p:txBody>
          <a:bodyPr/>
          <a:lstStyle/>
          <a:p>
            <a:r>
              <a:rPr lang="de-DE" smtClean="0"/>
              <a:t>OöLFV</a:t>
            </a:r>
            <a:endParaRPr lang="de-DE"/>
          </a:p>
        </p:txBody>
      </p:sp>
    </p:spTree>
    <p:extLst>
      <p:ext uri="{BB962C8B-B14F-4D97-AF65-F5344CB8AC3E}">
        <p14:creationId xmlns:p14="http://schemas.microsoft.com/office/powerpoint/2010/main" val="26038809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685800" y="260350"/>
            <a:ext cx="77724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de-DE" sz="2800" b="1" dirty="0">
                <a:solidFill>
                  <a:srgbClr val="FF0000"/>
                </a:solidFill>
                <a:effectLst>
                  <a:outerShdw blurRad="38100" dist="38100" dir="2700000" algn="tl">
                    <a:srgbClr val="000000">
                      <a:alpha val="43137"/>
                    </a:srgbClr>
                  </a:outerShdw>
                </a:effectLst>
              </a:rPr>
              <a:t>Wiederbelebung (Reanimation)!</a:t>
            </a:r>
          </a:p>
          <a:p>
            <a:pPr algn="ctr">
              <a:defRPr/>
            </a:pPr>
            <a:endParaRPr lang="de-DE" sz="3200" dirty="0">
              <a:solidFill>
                <a:srgbClr val="CC9900"/>
              </a:solidFill>
              <a:latin typeface="Arial" charset="0"/>
            </a:endParaRPr>
          </a:p>
        </p:txBody>
      </p:sp>
      <p:pic>
        <p:nvPicPr>
          <p:cNvPr id="26628" name="Picture 4" descr="Jugendwapp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28600"/>
            <a:ext cx="6191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6629" name="Object 5"/>
          <p:cNvGraphicFramePr>
            <a:graphicFrameLocks noChangeAspect="1"/>
          </p:cNvGraphicFramePr>
          <p:nvPr/>
        </p:nvGraphicFramePr>
        <p:xfrm>
          <a:off x="8001000" y="228600"/>
          <a:ext cx="666750" cy="914400"/>
        </p:xfrm>
        <a:graphic>
          <a:graphicData uri="http://schemas.openxmlformats.org/presentationml/2006/ole">
            <mc:AlternateContent xmlns:mc="http://schemas.openxmlformats.org/markup-compatibility/2006">
              <mc:Choice xmlns:v="urn:schemas-microsoft-com:vml" Requires="v">
                <p:oleObj spid="_x0000_s4192" name="Bitmap" r:id="rId4" imgW="885949" imgH="1504762" progId="Paint.Picture">
                  <p:embed/>
                </p:oleObj>
              </mc:Choice>
              <mc:Fallback>
                <p:oleObj name="Bitmap" r:id="rId4" imgW="885949" imgH="1504762"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1000" y="228600"/>
                        <a:ext cx="66675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6630" name="Picture 7" descr="OOE_Landeswappen-logo-BA92528D3C-seek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40650" y="115888"/>
            <a:ext cx="1008063"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4" name="Text Box 8"/>
          <p:cNvSpPr txBox="1">
            <a:spLocks noChangeArrowheads="1"/>
          </p:cNvSpPr>
          <p:nvPr/>
        </p:nvSpPr>
        <p:spPr bwMode="auto">
          <a:xfrm>
            <a:off x="174385" y="1547812"/>
            <a:ext cx="8785225" cy="3862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defRPr/>
            </a:pPr>
            <a:r>
              <a:rPr lang="de-AT" sz="1800" smtClean="0">
                <a:latin typeface="+mn-lt"/>
              </a:rPr>
              <a:t>Bei </a:t>
            </a:r>
            <a:r>
              <a:rPr lang="de-AT" sz="1800" smtClean="0">
                <a:solidFill>
                  <a:srgbClr val="FF0000"/>
                </a:solidFill>
                <a:latin typeface="+mn-lt"/>
              </a:rPr>
              <a:t>Notfalldiagnose</a:t>
            </a:r>
            <a:r>
              <a:rPr lang="de-AT" sz="1800" smtClean="0">
                <a:latin typeface="+mn-lt"/>
              </a:rPr>
              <a:t>: </a:t>
            </a:r>
            <a:r>
              <a:rPr lang="de-AT" sz="1800" b="1" smtClean="0">
                <a:solidFill>
                  <a:srgbClr val="FF0000"/>
                </a:solidFill>
                <a:latin typeface="+mn-lt"/>
              </a:rPr>
              <a:t>Atem-Kreislaufstillstand</a:t>
            </a:r>
            <a:endParaRPr lang="de-AT" sz="1800" smtClean="0">
              <a:latin typeface="+mn-lt"/>
            </a:endParaRPr>
          </a:p>
          <a:p>
            <a:pPr>
              <a:spcBef>
                <a:spcPct val="50000"/>
              </a:spcBef>
              <a:defRPr/>
            </a:pPr>
            <a:r>
              <a:rPr lang="de-AT" sz="1800" b="1" smtClean="0">
                <a:latin typeface="+mn-lt"/>
              </a:rPr>
              <a:t>1</a:t>
            </a:r>
            <a:r>
              <a:rPr lang="de-AT" sz="1800" b="1" dirty="0" smtClean="0">
                <a:latin typeface="+mn-lt"/>
              </a:rPr>
              <a:t>. Notruf 144, Defibrillator holen </a:t>
            </a:r>
            <a:r>
              <a:rPr lang="de-AT" sz="1600" i="1" dirty="0" smtClean="0">
                <a:latin typeface="+mn-lt"/>
              </a:rPr>
              <a:t>(sofern in unmittelbarer Nähe!)</a:t>
            </a:r>
            <a:endParaRPr lang="de-AT" sz="2000" b="1" dirty="0" smtClean="0">
              <a:latin typeface="+mn-lt"/>
            </a:endParaRPr>
          </a:p>
          <a:p>
            <a:pPr marL="0" indent="0">
              <a:spcBef>
                <a:spcPct val="50000"/>
              </a:spcBef>
              <a:defRPr/>
            </a:pPr>
            <a:r>
              <a:rPr lang="de-AT" sz="1800" b="1" dirty="0">
                <a:latin typeface="+mn-lt"/>
              </a:rPr>
              <a:t>2</a:t>
            </a:r>
            <a:r>
              <a:rPr lang="de-AT" sz="1800" b="1" dirty="0" smtClean="0">
                <a:latin typeface="+mn-lt"/>
              </a:rPr>
              <a:t>. </a:t>
            </a:r>
            <a:r>
              <a:rPr lang="de-AT" sz="1800" b="1" dirty="0" smtClean="0">
                <a:solidFill>
                  <a:srgbClr val="FF0000"/>
                </a:solidFill>
                <a:latin typeface="+mn-lt"/>
              </a:rPr>
              <a:t>Sofort</a:t>
            </a:r>
            <a:r>
              <a:rPr lang="de-AT" sz="1800" b="1" dirty="0" smtClean="0">
                <a:latin typeface="+mn-lt"/>
              </a:rPr>
              <a:t> Herzdruckmassage (HDM) </a:t>
            </a:r>
            <a:r>
              <a:rPr lang="de-AT" sz="1800" b="1" dirty="0" smtClean="0">
                <a:solidFill>
                  <a:srgbClr val="FF0000"/>
                </a:solidFill>
                <a:latin typeface="+mn-lt"/>
              </a:rPr>
              <a:t>(30 x HDM)</a:t>
            </a:r>
          </a:p>
          <a:p>
            <a:pPr marL="0" indent="0">
              <a:spcBef>
                <a:spcPct val="50000"/>
              </a:spcBef>
              <a:defRPr/>
            </a:pPr>
            <a:r>
              <a:rPr lang="de-AT" sz="1400" dirty="0" smtClean="0">
                <a:latin typeface="+mn-lt"/>
                <a:cs typeface="Arial" pitchFamily="34" charset="0"/>
              </a:rPr>
              <a:t>Durchgestreckte Arme, Brustkorbmitte (</a:t>
            </a:r>
            <a:r>
              <a:rPr lang="de-AT" sz="1400" dirty="0" err="1" smtClean="0">
                <a:latin typeface="+mn-lt"/>
                <a:cs typeface="Arial" pitchFamily="34" charset="0"/>
              </a:rPr>
              <a:t>Erw</a:t>
            </a:r>
            <a:r>
              <a:rPr lang="de-AT" sz="1400" dirty="0" smtClean="0">
                <a:latin typeface="+mn-lt"/>
                <a:cs typeface="Arial" pitchFamily="34" charset="0"/>
              </a:rPr>
              <a:t>. und Kind, Säugling nur 2 Finger; Drucktiefe: </a:t>
            </a:r>
            <a:r>
              <a:rPr lang="de-AT" sz="1400" dirty="0" err="1" smtClean="0">
                <a:latin typeface="+mn-lt"/>
                <a:cs typeface="Arial" pitchFamily="34" charset="0"/>
              </a:rPr>
              <a:t>Erw</a:t>
            </a:r>
            <a:r>
              <a:rPr lang="de-AT" sz="1400" dirty="0" smtClean="0">
                <a:latin typeface="+mn-lt"/>
                <a:cs typeface="Arial" pitchFamily="34" charset="0"/>
              </a:rPr>
              <a:t>: 5-6 cm; Kinder: 5 cm; Säugling 4 cm; </a:t>
            </a:r>
            <a:r>
              <a:rPr lang="de-AT" sz="1400" u="sng" dirty="0" smtClean="0">
                <a:solidFill>
                  <a:srgbClr val="FF0000"/>
                </a:solidFill>
                <a:latin typeface="+mn-lt"/>
                <a:cs typeface="Arial" pitchFamily="34" charset="0"/>
              </a:rPr>
              <a:t>HDM nicht oder nur möglichst kurz unterbrechen</a:t>
            </a:r>
          </a:p>
          <a:p>
            <a:pPr marL="0" indent="0">
              <a:spcBef>
                <a:spcPct val="50000"/>
              </a:spcBef>
              <a:defRPr/>
            </a:pPr>
            <a:r>
              <a:rPr lang="de-AT" sz="1800" b="1" dirty="0">
                <a:latin typeface="Arial" charset="0"/>
              </a:rPr>
              <a:t>3</a:t>
            </a:r>
            <a:r>
              <a:rPr lang="de-AT" sz="1800" b="1" dirty="0" smtClean="0">
                <a:latin typeface="+mn-lt"/>
              </a:rPr>
              <a:t>. Dann Mund zu Mund oder Mund zu Nase Beatmung (B)</a:t>
            </a:r>
            <a:endParaRPr lang="de-AT" dirty="0">
              <a:solidFill>
                <a:srgbClr val="0000CC"/>
              </a:solidFill>
              <a:latin typeface="+mn-lt"/>
            </a:endParaRPr>
          </a:p>
          <a:p>
            <a:pPr marL="457200" lvl="1" indent="0">
              <a:lnSpc>
                <a:spcPct val="70000"/>
              </a:lnSpc>
              <a:spcBef>
                <a:spcPct val="50000"/>
              </a:spcBef>
              <a:defRPr/>
            </a:pPr>
            <a:r>
              <a:rPr lang="de-AT" sz="1800" dirty="0" smtClean="0">
                <a:latin typeface="+mn-lt"/>
              </a:rPr>
              <a:t>Kopf überstrecken</a:t>
            </a:r>
          </a:p>
          <a:p>
            <a:pPr marL="457200" lvl="1" indent="0">
              <a:lnSpc>
                <a:spcPct val="70000"/>
              </a:lnSpc>
              <a:spcBef>
                <a:spcPct val="50000"/>
              </a:spcBef>
              <a:defRPr/>
            </a:pPr>
            <a:r>
              <a:rPr lang="de-AT" sz="1800" dirty="0" smtClean="0">
                <a:latin typeface="+mn-lt"/>
              </a:rPr>
              <a:t>Atemwege frei machen </a:t>
            </a:r>
            <a:r>
              <a:rPr lang="de-AT" sz="1600" i="1" dirty="0" smtClean="0">
                <a:latin typeface="+mn-lt"/>
              </a:rPr>
              <a:t>(wenn erforderlich)</a:t>
            </a:r>
          </a:p>
          <a:p>
            <a:pPr marL="457200" lvl="1" indent="0">
              <a:lnSpc>
                <a:spcPct val="70000"/>
              </a:lnSpc>
              <a:spcBef>
                <a:spcPct val="50000"/>
              </a:spcBef>
              <a:defRPr/>
            </a:pPr>
            <a:r>
              <a:rPr lang="de-AT" sz="1800" i="1" dirty="0">
                <a:latin typeface="+mn-lt"/>
              </a:rPr>
              <a:t> </a:t>
            </a:r>
            <a:r>
              <a:rPr lang="de-AT" sz="1600" i="1" dirty="0">
                <a:latin typeface="+mn-lt"/>
              </a:rPr>
              <a:t>(wenn vorhanden, </a:t>
            </a:r>
            <a:r>
              <a:rPr lang="de-AT" sz="1600" i="1" u="sng" dirty="0">
                <a:latin typeface="+mn-lt"/>
              </a:rPr>
              <a:t>Beatmungstuch</a:t>
            </a:r>
            <a:r>
              <a:rPr lang="de-AT" sz="1600" i="1" dirty="0">
                <a:latin typeface="+mn-lt"/>
              </a:rPr>
              <a:t> verwenden)</a:t>
            </a:r>
          </a:p>
          <a:p>
            <a:pPr marL="457200" lvl="1" indent="0">
              <a:lnSpc>
                <a:spcPct val="70000"/>
              </a:lnSpc>
              <a:spcBef>
                <a:spcPct val="50000"/>
              </a:spcBef>
              <a:defRPr/>
            </a:pPr>
            <a:endParaRPr lang="de-AT" sz="1600" b="1" i="1" dirty="0" smtClean="0">
              <a:latin typeface="Arial" charset="0"/>
            </a:endParaRPr>
          </a:p>
          <a:p>
            <a:pPr marL="0" indent="0">
              <a:spcBef>
                <a:spcPct val="50000"/>
              </a:spcBef>
              <a:defRPr/>
            </a:pPr>
            <a:r>
              <a:rPr lang="de-AT" sz="1800" b="1" dirty="0">
                <a:latin typeface="Arial" charset="0"/>
              </a:rPr>
              <a:t>4</a:t>
            </a:r>
            <a:r>
              <a:rPr lang="de-AT" sz="1800" b="1" dirty="0" smtClean="0">
                <a:latin typeface="Arial" charset="0"/>
              </a:rPr>
              <a:t>. </a:t>
            </a:r>
            <a:r>
              <a:rPr lang="de-AT" sz="1800" b="1" dirty="0" smtClean="0">
                <a:latin typeface="+mn-lt"/>
              </a:rPr>
              <a:t>Defibrillation</a:t>
            </a:r>
            <a:r>
              <a:rPr lang="de-AT" sz="1800" dirty="0" smtClean="0">
                <a:latin typeface="+mn-lt"/>
              </a:rPr>
              <a:t> </a:t>
            </a:r>
            <a:r>
              <a:rPr lang="de-AT" sz="1600" i="1" dirty="0" smtClean="0">
                <a:latin typeface="+mn-lt"/>
              </a:rPr>
              <a:t>(wenn 2. Helfer u. „</a:t>
            </a:r>
            <a:r>
              <a:rPr lang="de-AT" sz="1600" i="1" dirty="0" err="1" smtClean="0">
                <a:latin typeface="+mn-lt"/>
              </a:rPr>
              <a:t>Laiendefibrillator</a:t>
            </a:r>
            <a:r>
              <a:rPr lang="de-AT" sz="1600" i="1" dirty="0" smtClean="0">
                <a:latin typeface="+mn-lt"/>
              </a:rPr>
              <a:t>“ vorhanden)</a:t>
            </a:r>
            <a:endParaRPr lang="de-DE" sz="1600" i="1" dirty="0" smtClean="0">
              <a:latin typeface="+mn-lt"/>
            </a:endParaRPr>
          </a:p>
        </p:txBody>
      </p:sp>
      <p:sp>
        <p:nvSpPr>
          <p:cNvPr id="55306" name="Text Box 10"/>
          <p:cNvSpPr txBox="1">
            <a:spLocks noChangeArrowheads="1"/>
          </p:cNvSpPr>
          <p:nvPr/>
        </p:nvSpPr>
        <p:spPr bwMode="auto">
          <a:xfrm>
            <a:off x="4971497" y="2360308"/>
            <a:ext cx="3776422" cy="307777"/>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de-AT" sz="1400" b="1" dirty="0" smtClean="0">
                <a:solidFill>
                  <a:srgbClr val="D60093"/>
                </a:solidFill>
                <a:latin typeface="Arial" charset="0"/>
              </a:rPr>
              <a:t>Schnell</a:t>
            </a:r>
            <a:r>
              <a:rPr lang="de-AT" sz="1400" b="1" dirty="0">
                <a:solidFill>
                  <a:srgbClr val="D60093"/>
                </a:solidFill>
                <a:latin typeface="Arial" charset="0"/>
              </a:rPr>
              <a:t>, </a:t>
            </a:r>
            <a:r>
              <a:rPr lang="de-AT" sz="1400" b="1" dirty="0" smtClean="0">
                <a:solidFill>
                  <a:srgbClr val="D60093"/>
                </a:solidFill>
                <a:latin typeface="Arial" charset="0"/>
              </a:rPr>
              <a:t>kräftig, min. 100 x/min, max. 120 </a:t>
            </a:r>
            <a:endParaRPr lang="de-DE" sz="1400" b="1" dirty="0">
              <a:solidFill>
                <a:srgbClr val="D60093"/>
              </a:solidFill>
              <a:latin typeface="Arial" charset="0"/>
            </a:endParaRPr>
          </a:p>
        </p:txBody>
      </p:sp>
      <p:pic>
        <p:nvPicPr>
          <p:cNvPr id="55310" name="Picture 14" descr="96a72ad30a56fb84e9e04315dfc53f4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99345" y="4717238"/>
            <a:ext cx="7207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11" name="Text Box 15"/>
          <p:cNvSpPr txBox="1">
            <a:spLocks noChangeArrowheads="1"/>
          </p:cNvSpPr>
          <p:nvPr/>
        </p:nvSpPr>
        <p:spPr bwMode="auto">
          <a:xfrm>
            <a:off x="6886280" y="5269688"/>
            <a:ext cx="358775" cy="16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de-AT" sz="500" dirty="0">
                <a:latin typeface="Arial" charset="0"/>
              </a:rPr>
              <a:t>ÖRK</a:t>
            </a:r>
            <a:endParaRPr lang="de-DE" sz="500" dirty="0">
              <a:latin typeface="Arial" charset="0"/>
            </a:endParaRPr>
          </a:p>
        </p:txBody>
      </p:sp>
      <p:pic>
        <p:nvPicPr>
          <p:cNvPr id="55313" name="Picture 17" descr="defi_foto_t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24751" y="4709755"/>
            <a:ext cx="1223962" cy="91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14" name="Text Box 18"/>
          <p:cNvSpPr txBox="1">
            <a:spLocks noChangeArrowheads="1"/>
          </p:cNvSpPr>
          <p:nvPr/>
        </p:nvSpPr>
        <p:spPr bwMode="auto">
          <a:xfrm>
            <a:off x="8238529" y="5443955"/>
            <a:ext cx="647897" cy="16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de-AT" sz="500" dirty="0">
                <a:latin typeface="Arial" charset="0"/>
              </a:rPr>
              <a:t>FF </a:t>
            </a:r>
            <a:r>
              <a:rPr lang="de-AT" sz="500" dirty="0" err="1">
                <a:latin typeface="Arial" charset="0"/>
              </a:rPr>
              <a:t>Bludesch</a:t>
            </a:r>
            <a:endParaRPr lang="de-DE" sz="500" dirty="0">
              <a:latin typeface="Arial" charset="0"/>
            </a:endParaRPr>
          </a:p>
        </p:txBody>
      </p:sp>
      <p:sp>
        <p:nvSpPr>
          <p:cNvPr id="55315" name="Text Box 19"/>
          <p:cNvSpPr txBox="1">
            <a:spLocks noChangeArrowheads="1"/>
          </p:cNvSpPr>
          <p:nvPr/>
        </p:nvSpPr>
        <p:spPr bwMode="auto">
          <a:xfrm>
            <a:off x="4971497" y="3717032"/>
            <a:ext cx="3776422" cy="754053"/>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de-AT" sz="1600" b="1" dirty="0">
                <a:latin typeface="+mn-lt"/>
              </a:rPr>
              <a:t>Frequenz: nach </a:t>
            </a:r>
            <a:r>
              <a:rPr lang="de-AT" sz="1600" b="1" dirty="0">
                <a:solidFill>
                  <a:srgbClr val="FF0000"/>
                </a:solidFill>
                <a:latin typeface="+mn-lt"/>
              </a:rPr>
              <a:t>30 HDM: </a:t>
            </a:r>
            <a:r>
              <a:rPr lang="de-AT" sz="1600" b="1" u="sng" dirty="0" smtClean="0">
                <a:latin typeface="+mn-lt"/>
              </a:rPr>
              <a:t>2 x Beatmung</a:t>
            </a:r>
            <a:endParaRPr lang="de-AT" sz="1600" b="1" u="sng" dirty="0">
              <a:latin typeface="+mn-lt"/>
            </a:endParaRPr>
          </a:p>
          <a:p>
            <a:pPr algn="ctr">
              <a:spcBef>
                <a:spcPct val="50000"/>
              </a:spcBef>
            </a:pPr>
            <a:r>
              <a:rPr lang="de-AT" sz="1800" b="1" dirty="0">
                <a:solidFill>
                  <a:srgbClr val="FF0000"/>
                </a:solidFill>
                <a:latin typeface="+mn-lt"/>
              </a:rPr>
              <a:t>30 HDM: 2 B</a:t>
            </a:r>
            <a:endParaRPr lang="de-DE" sz="1800" b="1" dirty="0">
              <a:solidFill>
                <a:srgbClr val="FF0000"/>
              </a:solidFill>
              <a:latin typeface="+mn-lt"/>
            </a:endParaRPr>
          </a:p>
        </p:txBody>
      </p:sp>
      <p:sp>
        <p:nvSpPr>
          <p:cNvPr id="2" name="Foliennummernplatzhalter 1"/>
          <p:cNvSpPr>
            <a:spLocks noGrp="1"/>
          </p:cNvSpPr>
          <p:nvPr>
            <p:ph type="sldNum" sz="quarter" idx="12"/>
          </p:nvPr>
        </p:nvSpPr>
        <p:spPr/>
        <p:txBody>
          <a:bodyPr/>
          <a:lstStyle/>
          <a:p>
            <a:fld id="{5C447296-C4DC-4483-BBB8-7AC8D0F14CFD}" type="slidenum">
              <a:rPr lang="de-DE" smtClean="0"/>
              <a:t>20</a:t>
            </a:fld>
            <a:endParaRPr lang="de-DE"/>
          </a:p>
        </p:txBody>
      </p:sp>
      <p:sp>
        <p:nvSpPr>
          <p:cNvPr id="3" name="Datumsplatzhalter 2"/>
          <p:cNvSpPr>
            <a:spLocks noGrp="1"/>
          </p:cNvSpPr>
          <p:nvPr>
            <p:ph type="dt" sz="half" idx="10"/>
          </p:nvPr>
        </p:nvSpPr>
        <p:spPr/>
        <p:txBody>
          <a:bodyPr/>
          <a:lstStyle/>
          <a:p>
            <a:r>
              <a:rPr lang="de-DE" smtClean="0"/>
              <a:t>12.03.2013</a:t>
            </a:r>
            <a:endParaRPr lang="de-DE"/>
          </a:p>
        </p:txBody>
      </p:sp>
      <p:sp>
        <p:nvSpPr>
          <p:cNvPr id="4" name="Fußzeilenplatzhalter 3"/>
          <p:cNvSpPr>
            <a:spLocks noGrp="1"/>
          </p:cNvSpPr>
          <p:nvPr>
            <p:ph type="ftr" sz="quarter" idx="11"/>
          </p:nvPr>
        </p:nvSpPr>
        <p:spPr/>
        <p:txBody>
          <a:bodyPr/>
          <a:lstStyle/>
          <a:p>
            <a:r>
              <a:rPr lang="de-DE" smtClean="0"/>
              <a:t>OöLFV</a:t>
            </a:r>
            <a:endParaRPr lang="de-DE"/>
          </a:p>
        </p:txBody>
      </p:sp>
    </p:spTree>
    <p:extLst>
      <p:ext uri="{BB962C8B-B14F-4D97-AF65-F5344CB8AC3E}">
        <p14:creationId xmlns:p14="http://schemas.microsoft.com/office/powerpoint/2010/main" val="2749862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55304">
                                            <p:txEl>
                                              <p:pRg st="0" end="0"/>
                                            </p:txEl>
                                          </p:spTgt>
                                        </p:tgtEl>
                                        <p:attrNameLst>
                                          <p:attrName>style.visibility</p:attrName>
                                        </p:attrNameLst>
                                      </p:cBhvr>
                                      <p:to>
                                        <p:strVal val="visible"/>
                                      </p:to>
                                    </p:set>
                                    <p:anim calcmode="lin" valueType="num">
                                      <p:cBhvr>
                                        <p:cTn id="7" dur="2000" fill="hold"/>
                                        <p:tgtEl>
                                          <p:spTgt spid="55304">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55304">
                                            <p:txEl>
                                              <p:pRg st="0" end="0"/>
                                            </p:txEl>
                                          </p:spTgt>
                                        </p:tgtEl>
                                        <p:attrNameLst>
                                          <p:attrName>ppt_h</p:attrName>
                                        </p:attrNameLst>
                                      </p:cBhvr>
                                      <p:tavLst>
                                        <p:tav tm="0">
                                          <p:val>
                                            <p:fltVal val="0"/>
                                          </p:val>
                                        </p:tav>
                                        <p:tav tm="100000">
                                          <p:val>
                                            <p:strVal val="#ppt_h"/>
                                          </p:val>
                                        </p:tav>
                                      </p:tavLst>
                                    </p:anim>
                                    <p:anim calcmode="lin" valueType="num">
                                      <p:cBhvr>
                                        <p:cTn id="9" dur="2000" fill="hold"/>
                                        <p:tgtEl>
                                          <p:spTgt spid="55304">
                                            <p:txEl>
                                              <p:pRg st="0" end="0"/>
                                            </p:txEl>
                                          </p:spTgt>
                                        </p:tgtEl>
                                        <p:attrNameLst>
                                          <p:attrName>style.rotation</p:attrName>
                                        </p:attrNameLst>
                                      </p:cBhvr>
                                      <p:tavLst>
                                        <p:tav tm="0">
                                          <p:val>
                                            <p:fltVal val="360"/>
                                          </p:val>
                                        </p:tav>
                                        <p:tav tm="100000">
                                          <p:val>
                                            <p:fltVal val="0"/>
                                          </p:val>
                                        </p:tav>
                                      </p:tavLst>
                                    </p:anim>
                                    <p:animEffect transition="in" filter="fade">
                                      <p:cBhvr>
                                        <p:cTn id="10" dur="2000"/>
                                        <p:tgtEl>
                                          <p:spTgt spid="55304">
                                            <p:txEl>
                                              <p:pRg st="0" end="0"/>
                                            </p:txEl>
                                          </p:spTgt>
                                        </p:tgtEl>
                                      </p:cBhvr>
                                    </p:animEffect>
                                  </p:childTnLst>
                                </p:cTn>
                              </p:par>
                            </p:childTnLst>
                          </p:cTn>
                        </p:par>
                        <p:par>
                          <p:cTn id="11" fill="hold">
                            <p:stCondLst>
                              <p:cond delay="2000"/>
                            </p:stCondLst>
                            <p:childTnLst>
                              <p:par>
                                <p:cTn id="12" presetID="2" presetClass="entr" presetSubtype="4" fill="hold" nodeType="afterEffect">
                                  <p:stCondLst>
                                    <p:cond delay="0"/>
                                  </p:stCondLst>
                                  <p:childTnLst>
                                    <p:set>
                                      <p:cBhvr>
                                        <p:cTn id="13" dur="1" fill="hold">
                                          <p:stCondLst>
                                            <p:cond delay="0"/>
                                          </p:stCondLst>
                                        </p:cTn>
                                        <p:tgtEl>
                                          <p:spTgt spid="55304">
                                            <p:txEl>
                                              <p:pRg st="1" end="1"/>
                                            </p:txEl>
                                          </p:spTgt>
                                        </p:tgtEl>
                                        <p:attrNameLst>
                                          <p:attrName>style.visibility</p:attrName>
                                        </p:attrNameLst>
                                      </p:cBhvr>
                                      <p:to>
                                        <p:strVal val="visible"/>
                                      </p:to>
                                    </p:set>
                                    <p:anim calcmode="lin" valueType="num">
                                      <p:cBhvr additive="base">
                                        <p:cTn id="14" dur="500" fill="hold"/>
                                        <p:tgtEl>
                                          <p:spTgt spid="55304">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5530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55304">
                                            <p:txEl>
                                              <p:pRg st="2" end="2"/>
                                            </p:txEl>
                                          </p:spTgt>
                                        </p:tgtEl>
                                        <p:attrNameLst>
                                          <p:attrName>style.visibility</p:attrName>
                                        </p:attrNameLst>
                                      </p:cBhvr>
                                      <p:to>
                                        <p:strVal val="visible"/>
                                      </p:to>
                                    </p:set>
                                  </p:childTnLst>
                                </p:cTn>
                              </p:par>
                              <p:par>
                                <p:cTn id="20" presetID="49" presetClass="entr" presetSubtype="0" decel="100000" fill="hold" grpId="0" nodeType="withEffect">
                                  <p:stCondLst>
                                    <p:cond delay="0"/>
                                  </p:stCondLst>
                                  <p:childTnLst>
                                    <p:set>
                                      <p:cBhvr>
                                        <p:cTn id="21" dur="1" fill="hold">
                                          <p:stCondLst>
                                            <p:cond delay="0"/>
                                          </p:stCondLst>
                                        </p:cTn>
                                        <p:tgtEl>
                                          <p:spTgt spid="55306"/>
                                        </p:tgtEl>
                                        <p:attrNameLst>
                                          <p:attrName>style.visibility</p:attrName>
                                        </p:attrNameLst>
                                      </p:cBhvr>
                                      <p:to>
                                        <p:strVal val="visible"/>
                                      </p:to>
                                    </p:set>
                                    <p:anim calcmode="lin" valueType="num">
                                      <p:cBhvr>
                                        <p:cTn id="22" dur="1000" fill="hold"/>
                                        <p:tgtEl>
                                          <p:spTgt spid="55306"/>
                                        </p:tgtEl>
                                        <p:attrNameLst>
                                          <p:attrName>ppt_w</p:attrName>
                                        </p:attrNameLst>
                                      </p:cBhvr>
                                      <p:tavLst>
                                        <p:tav tm="0">
                                          <p:val>
                                            <p:fltVal val="0"/>
                                          </p:val>
                                        </p:tav>
                                        <p:tav tm="100000">
                                          <p:val>
                                            <p:strVal val="#ppt_w"/>
                                          </p:val>
                                        </p:tav>
                                      </p:tavLst>
                                    </p:anim>
                                    <p:anim calcmode="lin" valueType="num">
                                      <p:cBhvr>
                                        <p:cTn id="23" dur="1000" fill="hold"/>
                                        <p:tgtEl>
                                          <p:spTgt spid="55306"/>
                                        </p:tgtEl>
                                        <p:attrNameLst>
                                          <p:attrName>ppt_h</p:attrName>
                                        </p:attrNameLst>
                                      </p:cBhvr>
                                      <p:tavLst>
                                        <p:tav tm="0">
                                          <p:val>
                                            <p:fltVal val="0"/>
                                          </p:val>
                                        </p:tav>
                                        <p:tav tm="100000">
                                          <p:val>
                                            <p:strVal val="#ppt_h"/>
                                          </p:val>
                                        </p:tav>
                                      </p:tavLst>
                                    </p:anim>
                                    <p:anim calcmode="lin" valueType="num">
                                      <p:cBhvr>
                                        <p:cTn id="24" dur="1000" fill="hold"/>
                                        <p:tgtEl>
                                          <p:spTgt spid="55306"/>
                                        </p:tgtEl>
                                        <p:attrNameLst>
                                          <p:attrName>style.rotation</p:attrName>
                                        </p:attrNameLst>
                                      </p:cBhvr>
                                      <p:tavLst>
                                        <p:tav tm="0">
                                          <p:val>
                                            <p:fltVal val="360"/>
                                          </p:val>
                                        </p:tav>
                                        <p:tav tm="100000">
                                          <p:val>
                                            <p:fltVal val="0"/>
                                          </p:val>
                                        </p:tav>
                                      </p:tavLst>
                                    </p:anim>
                                    <p:animEffect transition="in" filter="fade">
                                      <p:cBhvr>
                                        <p:cTn id="25" dur="1000"/>
                                        <p:tgtEl>
                                          <p:spTgt spid="55306"/>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55304">
                                            <p:txEl>
                                              <p:pRg st="3" end="3"/>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55304">
                                            <p:txEl>
                                              <p:pRg st="4" end="4"/>
                                            </p:txEl>
                                          </p:spTgt>
                                        </p:tgtEl>
                                        <p:attrNameLst>
                                          <p:attrName>style.visibility</p:attrName>
                                        </p:attrNameLst>
                                      </p:cBhvr>
                                      <p:to>
                                        <p:strVal val="visible"/>
                                      </p:to>
                                    </p:set>
                                  </p:childTnLst>
                                </p:cTn>
                              </p:par>
                              <p:par>
                                <p:cTn id="34" presetID="10" presetClass="entr" presetSubtype="0" fill="hold" nodeType="withEffect">
                                  <p:stCondLst>
                                    <p:cond delay="0"/>
                                  </p:stCondLst>
                                  <p:childTnLst>
                                    <p:set>
                                      <p:cBhvr>
                                        <p:cTn id="35" dur="1" fill="hold">
                                          <p:stCondLst>
                                            <p:cond delay="0"/>
                                          </p:stCondLst>
                                        </p:cTn>
                                        <p:tgtEl>
                                          <p:spTgt spid="55304">
                                            <p:txEl>
                                              <p:pRg st="5" end="5"/>
                                            </p:txEl>
                                          </p:spTgt>
                                        </p:tgtEl>
                                        <p:attrNameLst>
                                          <p:attrName>style.visibility</p:attrName>
                                        </p:attrNameLst>
                                      </p:cBhvr>
                                      <p:to>
                                        <p:strVal val="visible"/>
                                      </p:to>
                                    </p:set>
                                    <p:animEffect transition="in" filter="fade">
                                      <p:cBhvr>
                                        <p:cTn id="36" dur="2000"/>
                                        <p:tgtEl>
                                          <p:spTgt spid="55304">
                                            <p:txEl>
                                              <p:pRg st="5" end="5"/>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55304">
                                            <p:txEl>
                                              <p:pRg st="6" end="6"/>
                                            </p:txEl>
                                          </p:spTgt>
                                        </p:tgtEl>
                                        <p:attrNameLst>
                                          <p:attrName>style.visibility</p:attrName>
                                        </p:attrNameLst>
                                      </p:cBhvr>
                                      <p:to>
                                        <p:strVal val="visible"/>
                                      </p:to>
                                    </p:set>
                                    <p:animEffect transition="in" filter="fade">
                                      <p:cBhvr>
                                        <p:cTn id="39" dur="2000"/>
                                        <p:tgtEl>
                                          <p:spTgt spid="55304">
                                            <p:txEl>
                                              <p:pRg st="6" end="6"/>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55304">
                                            <p:txEl>
                                              <p:pRg st="7" end="7"/>
                                            </p:txEl>
                                          </p:spTgt>
                                        </p:tgtEl>
                                        <p:attrNameLst>
                                          <p:attrName>style.visibility</p:attrName>
                                        </p:attrNameLst>
                                      </p:cBhvr>
                                      <p:to>
                                        <p:strVal val="visible"/>
                                      </p:to>
                                    </p:set>
                                    <p:animEffect transition="in" filter="fade">
                                      <p:cBhvr>
                                        <p:cTn id="42" dur="2000"/>
                                        <p:tgtEl>
                                          <p:spTgt spid="55304">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9" presetClass="entr" presetSubtype="0" decel="100000" fill="hold" grpId="0" nodeType="clickEffect">
                                  <p:stCondLst>
                                    <p:cond delay="0"/>
                                  </p:stCondLst>
                                  <p:childTnLst>
                                    <p:set>
                                      <p:cBhvr>
                                        <p:cTn id="46" dur="1" fill="hold">
                                          <p:stCondLst>
                                            <p:cond delay="0"/>
                                          </p:stCondLst>
                                        </p:cTn>
                                        <p:tgtEl>
                                          <p:spTgt spid="55315"/>
                                        </p:tgtEl>
                                        <p:attrNameLst>
                                          <p:attrName>style.visibility</p:attrName>
                                        </p:attrNameLst>
                                      </p:cBhvr>
                                      <p:to>
                                        <p:strVal val="visible"/>
                                      </p:to>
                                    </p:set>
                                    <p:anim calcmode="lin" valueType="num">
                                      <p:cBhvr>
                                        <p:cTn id="47" dur="1000" fill="hold"/>
                                        <p:tgtEl>
                                          <p:spTgt spid="55315"/>
                                        </p:tgtEl>
                                        <p:attrNameLst>
                                          <p:attrName>ppt_w</p:attrName>
                                        </p:attrNameLst>
                                      </p:cBhvr>
                                      <p:tavLst>
                                        <p:tav tm="0">
                                          <p:val>
                                            <p:fltVal val="0"/>
                                          </p:val>
                                        </p:tav>
                                        <p:tav tm="100000">
                                          <p:val>
                                            <p:strVal val="#ppt_w"/>
                                          </p:val>
                                        </p:tav>
                                      </p:tavLst>
                                    </p:anim>
                                    <p:anim calcmode="lin" valueType="num">
                                      <p:cBhvr>
                                        <p:cTn id="48" dur="1000" fill="hold"/>
                                        <p:tgtEl>
                                          <p:spTgt spid="55315"/>
                                        </p:tgtEl>
                                        <p:attrNameLst>
                                          <p:attrName>ppt_h</p:attrName>
                                        </p:attrNameLst>
                                      </p:cBhvr>
                                      <p:tavLst>
                                        <p:tav tm="0">
                                          <p:val>
                                            <p:fltVal val="0"/>
                                          </p:val>
                                        </p:tav>
                                        <p:tav tm="100000">
                                          <p:val>
                                            <p:strVal val="#ppt_h"/>
                                          </p:val>
                                        </p:tav>
                                      </p:tavLst>
                                    </p:anim>
                                    <p:anim calcmode="lin" valueType="num">
                                      <p:cBhvr>
                                        <p:cTn id="49" dur="1000" fill="hold"/>
                                        <p:tgtEl>
                                          <p:spTgt spid="55315"/>
                                        </p:tgtEl>
                                        <p:attrNameLst>
                                          <p:attrName>style.rotation</p:attrName>
                                        </p:attrNameLst>
                                      </p:cBhvr>
                                      <p:tavLst>
                                        <p:tav tm="0">
                                          <p:val>
                                            <p:fltVal val="360"/>
                                          </p:val>
                                        </p:tav>
                                        <p:tav tm="100000">
                                          <p:val>
                                            <p:fltVal val="0"/>
                                          </p:val>
                                        </p:tav>
                                      </p:tavLst>
                                    </p:anim>
                                    <p:animEffect transition="in" filter="fade">
                                      <p:cBhvr>
                                        <p:cTn id="50" dur="1000"/>
                                        <p:tgtEl>
                                          <p:spTgt spid="55315"/>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5304">
                                            <p:txEl>
                                              <p:pRg st="9" end="9"/>
                                            </p:txEl>
                                          </p:spTgt>
                                        </p:tgtEl>
                                        <p:attrNameLst>
                                          <p:attrName>style.visibility</p:attrName>
                                        </p:attrNameLst>
                                      </p:cBhvr>
                                      <p:to>
                                        <p:strVal val="visible"/>
                                      </p:to>
                                    </p:set>
                                  </p:childTnLst>
                                </p:cTn>
                              </p:par>
                            </p:childTnLst>
                          </p:cTn>
                        </p:par>
                        <p:par>
                          <p:cTn id="55" fill="hold" nodeType="afterGroup">
                            <p:stCondLst>
                              <p:cond delay="0"/>
                            </p:stCondLst>
                            <p:childTnLst>
                              <p:par>
                                <p:cTn id="56" presetID="10" presetClass="entr" presetSubtype="0" fill="hold" nodeType="afterEffect">
                                  <p:stCondLst>
                                    <p:cond delay="0"/>
                                  </p:stCondLst>
                                  <p:childTnLst>
                                    <p:set>
                                      <p:cBhvr>
                                        <p:cTn id="57" dur="1" fill="hold">
                                          <p:stCondLst>
                                            <p:cond delay="0"/>
                                          </p:stCondLst>
                                        </p:cTn>
                                        <p:tgtEl>
                                          <p:spTgt spid="55310"/>
                                        </p:tgtEl>
                                        <p:attrNameLst>
                                          <p:attrName>style.visibility</p:attrName>
                                        </p:attrNameLst>
                                      </p:cBhvr>
                                      <p:to>
                                        <p:strVal val="visible"/>
                                      </p:to>
                                    </p:set>
                                    <p:animEffect transition="in" filter="fade">
                                      <p:cBhvr>
                                        <p:cTn id="58" dur="1000"/>
                                        <p:tgtEl>
                                          <p:spTgt spid="5531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55311"/>
                                        </p:tgtEl>
                                        <p:attrNameLst>
                                          <p:attrName>style.visibility</p:attrName>
                                        </p:attrNameLst>
                                      </p:cBhvr>
                                      <p:to>
                                        <p:strVal val="visible"/>
                                      </p:to>
                                    </p:set>
                                    <p:animEffect transition="in" filter="fade">
                                      <p:cBhvr>
                                        <p:cTn id="61" dur="1000"/>
                                        <p:tgtEl>
                                          <p:spTgt spid="55311"/>
                                        </p:tgtEl>
                                      </p:cBhvr>
                                    </p:animEffect>
                                  </p:childTnLst>
                                </p:cTn>
                              </p:par>
                            </p:childTnLst>
                          </p:cTn>
                        </p:par>
                        <p:par>
                          <p:cTn id="62" fill="hold" nodeType="afterGroup">
                            <p:stCondLst>
                              <p:cond delay="1000"/>
                            </p:stCondLst>
                            <p:childTnLst>
                              <p:par>
                                <p:cTn id="63" presetID="10" presetClass="entr" presetSubtype="0" fill="hold" nodeType="afterEffect">
                                  <p:stCondLst>
                                    <p:cond delay="0"/>
                                  </p:stCondLst>
                                  <p:childTnLst>
                                    <p:set>
                                      <p:cBhvr>
                                        <p:cTn id="64" dur="1" fill="hold">
                                          <p:stCondLst>
                                            <p:cond delay="0"/>
                                          </p:stCondLst>
                                        </p:cTn>
                                        <p:tgtEl>
                                          <p:spTgt spid="55313"/>
                                        </p:tgtEl>
                                        <p:attrNameLst>
                                          <p:attrName>style.visibility</p:attrName>
                                        </p:attrNameLst>
                                      </p:cBhvr>
                                      <p:to>
                                        <p:strVal val="visible"/>
                                      </p:to>
                                    </p:set>
                                    <p:animEffect transition="in" filter="fade">
                                      <p:cBhvr>
                                        <p:cTn id="65" dur="1000"/>
                                        <p:tgtEl>
                                          <p:spTgt spid="55313"/>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55314"/>
                                        </p:tgtEl>
                                        <p:attrNameLst>
                                          <p:attrName>style.visibility</p:attrName>
                                        </p:attrNameLst>
                                      </p:cBhvr>
                                      <p:to>
                                        <p:strVal val="visible"/>
                                      </p:to>
                                    </p:set>
                                    <p:animEffect transition="in" filter="fade">
                                      <p:cBhvr>
                                        <p:cTn id="68" dur="1000"/>
                                        <p:tgtEl>
                                          <p:spTgt spid="55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6" grpId="0" animBg="1"/>
      <p:bldP spid="55311" grpId="0"/>
      <p:bldP spid="55314" grpId="0"/>
      <p:bldP spid="553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liennummernplatzhalter 3"/>
          <p:cNvSpPr>
            <a:spLocks noGrp="1"/>
          </p:cNvSpPr>
          <p:nvPr>
            <p:ph type="sldNum" sz="quarter" idx="12"/>
          </p:nvPr>
        </p:nvSpPr>
        <p:spPr/>
        <p:txBody>
          <a:bodyPr/>
          <a:lstStyle/>
          <a:p>
            <a:fld id="{1145D00B-38FA-4AC5-91D8-2A392770CA4D}" type="slidenum">
              <a:rPr lang="de-DE"/>
              <a:pPr/>
              <a:t>3</a:t>
            </a:fld>
            <a:endParaRPr lang="de-DE"/>
          </a:p>
        </p:txBody>
      </p:sp>
      <p:sp>
        <p:nvSpPr>
          <p:cNvPr id="9218" name="AutoShape 2"/>
          <p:cNvSpPr>
            <a:spLocks noChangeArrowheads="1"/>
          </p:cNvSpPr>
          <p:nvPr/>
        </p:nvSpPr>
        <p:spPr bwMode="auto">
          <a:xfrm>
            <a:off x="323850" y="260350"/>
            <a:ext cx="8339138" cy="831850"/>
          </a:xfrm>
          <a:custGeom>
            <a:avLst/>
            <a:gdLst/>
            <a:ahLst/>
            <a:cxnLst/>
            <a:rect l="0" t="0" r="0" b="0"/>
            <a:pathLst/>
          </a:custGeom>
          <a:solidFill>
            <a:srgbClr val="FFFFFF"/>
          </a:solidFill>
          <a:ln w="9525">
            <a:solidFill>
              <a:srgbClr val="000000"/>
            </a:solidFill>
            <a:round/>
            <a:headEnd/>
            <a:tailEnd/>
          </a:ln>
        </p:spPr>
        <p:txBody>
          <a:bodyPr lIns="0" tIns="0" rIns="0" bIns="0"/>
          <a:lstStyle/>
          <a:p>
            <a:pPr algn="ctr" eaLnBrk="0" hangingPunct="0">
              <a:lnSpc>
                <a:spcPts val="4850"/>
              </a:lnSpc>
            </a:pPr>
            <a:endParaRPr lang="de-AT" sz="1700" dirty="0">
              <a:solidFill>
                <a:srgbClr val="FF0000"/>
              </a:solidFill>
            </a:endParaRPr>
          </a:p>
        </p:txBody>
      </p:sp>
      <p:sp>
        <p:nvSpPr>
          <p:cNvPr id="9219" name="AutoShape 3"/>
          <p:cNvSpPr>
            <a:spLocks noChangeArrowheads="1"/>
          </p:cNvSpPr>
          <p:nvPr/>
        </p:nvSpPr>
        <p:spPr bwMode="auto">
          <a:xfrm>
            <a:off x="4310063" y="1822450"/>
            <a:ext cx="2017712" cy="9525"/>
          </a:xfrm>
          <a:custGeom>
            <a:avLst/>
            <a:gdLst/>
            <a:ahLst/>
            <a:cxnLst/>
            <a:rect l="0" t="0" r="0" b="0"/>
            <a:pathLst/>
          </a:custGeom>
          <a:solidFill>
            <a:srgbClr val="FFFFFF"/>
          </a:solidFill>
          <a:ln w="9525">
            <a:solidFill>
              <a:srgbClr val="000000"/>
            </a:solidFill>
            <a:round/>
            <a:headEnd/>
            <a:tailEnd/>
          </a:ln>
        </p:spPr>
        <p:txBody>
          <a:bodyPr lIns="0" tIns="0" rIns="0" bIns="0"/>
          <a:lstStyle/>
          <a:p>
            <a:endParaRPr lang="de-DE"/>
          </a:p>
        </p:txBody>
      </p:sp>
      <p:sp>
        <p:nvSpPr>
          <p:cNvPr id="9220" name="AutoShape 4"/>
          <p:cNvSpPr>
            <a:spLocks noChangeArrowheads="1"/>
          </p:cNvSpPr>
          <p:nvPr/>
        </p:nvSpPr>
        <p:spPr bwMode="auto">
          <a:xfrm>
            <a:off x="179388" y="1628775"/>
            <a:ext cx="8856662" cy="2305050"/>
          </a:xfrm>
          <a:custGeom>
            <a:avLst/>
            <a:gdLst/>
            <a:ahLst/>
            <a:cxnLst/>
            <a:rect l="0" t="0" r="0" b="0"/>
            <a:pathLst/>
          </a:custGeom>
          <a:solidFill>
            <a:srgbClr val="FFFFFF"/>
          </a:solidFill>
          <a:ln w="9525">
            <a:solidFill>
              <a:srgbClr val="000000"/>
            </a:solidFill>
            <a:round/>
            <a:headEnd/>
            <a:tailEnd/>
          </a:ln>
        </p:spPr>
        <p:txBody>
          <a:bodyPr lIns="0" tIns="0" rIns="0" bIns="0"/>
          <a:lstStyle/>
          <a:p>
            <a:pPr marL="328613" lvl="1" indent="-328613" eaLnBrk="0" hangingPunct="0">
              <a:lnSpc>
                <a:spcPts val="1700"/>
              </a:lnSpc>
              <a:spcBef>
                <a:spcPct val="30000"/>
              </a:spcBef>
              <a:buFontTx/>
              <a:buChar char="•"/>
            </a:pPr>
            <a:r>
              <a:rPr lang="de-DE" dirty="0"/>
              <a:t>Eine der einfachsten </a:t>
            </a:r>
            <a:r>
              <a:rPr lang="de-DE" dirty="0" smtClean="0"/>
              <a:t>Rettungsmethoden für </a:t>
            </a:r>
            <a:r>
              <a:rPr lang="de-DE" dirty="0"/>
              <a:t>Verunglückte, die am Boden </a:t>
            </a:r>
            <a:r>
              <a:rPr lang="de-DE" dirty="0" smtClean="0"/>
              <a:t>liegen!</a:t>
            </a:r>
            <a:endParaRPr lang="de-DE" dirty="0"/>
          </a:p>
          <a:p>
            <a:pPr marL="328613" lvl="1" indent="-328613" eaLnBrk="0" hangingPunct="0">
              <a:lnSpc>
                <a:spcPts val="1700"/>
              </a:lnSpc>
              <a:spcBef>
                <a:spcPct val="30000"/>
              </a:spcBef>
              <a:buFontTx/>
              <a:buChar char="•"/>
            </a:pPr>
            <a:r>
              <a:rPr lang="de-AT" b="1" dirty="0" smtClean="0">
                <a:solidFill>
                  <a:srgbClr val="FF0000"/>
                </a:solidFill>
              </a:rPr>
              <a:t>SELBSTSCHUTZ</a:t>
            </a:r>
            <a:r>
              <a:rPr lang="de-AT" dirty="0">
                <a:solidFill>
                  <a:srgbClr val="FF0000"/>
                </a:solidFill>
              </a:rPr>
              <a:t>!</a:t>
            </a:r>
            <a:r>
              <a:rPr lang="de-AT" dirty="0"/>
              <a:t> </a:t>
            </a:r>
            <a:endParaRPr lang="de-AT" dirty="0" smtClean="0"/>
          </a:p>
          <a:p>
            <a:pPr marL="328613" lvl="1" indent="-328613" eaLnBrk="0" hangingPunct="0">
              <a:lnSpc>
                <a:spcPts val="1700"/>
              </a:lnSpc>
              <a:spcBef>
                <a:spcPct val="30000"/>
              </a:spcBef>
              <a:buFontTx/>
              <a:buChar char="•"/>
            </a:pPr>
            <a:r>
              <a:rPr lang="de-DE" dirty="0" smtClean="0"/>
              <a:t>Beide </a:t>
            </a:r>
            <a:r>
              <a:rPr lang="de-DE" dirty="0"/>
              <a:t>Arme des Verletzten werden überkreuzt und sein Kopf darauf </a:t>
            </a:r>
            <a:r>
              <a:rPr lang="de-DE" dirty="0" smtClean="0"/>
              <a:t>gelagert. Unter </a:t>
            </a:r>
          </a:p>
          <a:p>
            <a:pPr marL="0" lvl="1" eaLnBrk="0" hangingPunct="0">
              <a:lnSpc>
                <a:spcPts val="1700"/>
              </a:lnSpc>
              <a:spcBef>
                <a:spcPct val="30000"/>
              </a:spcBef>
            </a:pPr>
            <a:r>
              <a:rPr lang="de-DE" dirty="0"/>
              <a:t> </a:t>
            </a:r>
            <a:r>
              <a:rPr lang="de-DE" dirty="0" smtClean="0"/>
              <a:t>     </a:t>
            </a:r>
            <a:r>
              <a:rPr lang="de-DE" u="sng" dirty="0" smtClean="0"/>
              <a:t>leichtem </a:t>
            </a:r>
            <a:r>
              <a:rPr lang="de-DE" u="sng" dirty="0"/>
              <a:t>Anheben </a:t>
            </a:r>
            <a:r>
              <a:rPr lang="de-DE" dirty="0"/>
              <a:t>des Oberkörpers – </a:t>
            </a:r>
            <a:r>
              <a:rPr lang="de-DE" i="1" dirty="0" smtClean="0"/>
              <a:t>so </a:t>
            </a:r>
            <a:r>
              <a:rPr lang="de-DE" i="1" dirty="0"/>
              <a:t>wenig </a:t>
            </a:r>
            <a:r>
              <a:rPr lang="de-DE" i="1" dirty="0" smtClean="0"/>
              <a:t>wie möglich </a:t>
            </a:r>
            <a:r>
              <a:rPr lang="de-DE" i="1" dirty="0" smtClean="0">
                <a:solidFill>
                  <a:srgbClr val="FF0000"/>
                </a:solidFill>
              </a:rPr>
              <a:t>(Achtung Wirbelsäule!) </a:t>
            </a:r>
            <a:r>
              <a:rPr lang="de-DE" i="1" dirty="0" smtClean="0"/>
              <a:t>-  </a:t>
            </a:r>
            <a:r>
              <a:rPr lang="de-DE" dirty="0" smtClean="0"/>
              <a:t>kann</a:t>
            </a:r>
          </a:p>
          <a:p>
            <a:pPr marL="0" lvl="1" eaLnBrk="0" hangingPunct="0">
              <a:lnSpc>
                <a:spcPts val="1700"/>
              </a:lnSpc>
              <a:spcBef>
                <a:spcPct val="30000"/>
              </a:spcBef>
            </a:pPr>
            <a:r>
              <a:rPr lang="de-DE" dirty="0" smtClean="0"/>
              <a:t>      der </a:t>
            </a:r>
            <a:r>
              <a:rPr lang="de-DE" dirty="0"/>
              <a:t>Patient so weit wie nötig weggezogen </a:t>
            </a:r>
            <a:r>
              <a:rPr lang="de-DE" dirty="0" smtClean="0"/>
              <a:t>werden.</a:t>
            </a:r>
          </a:p>
          <a:p>
            <a:pPr marL="0" lvl="1" eaLnBrk="0" hangingPunct="0">
              <a:lnSpc>
                <a:spcPts val="1700"/>
              </a:lnSpc>
              <a:spcBef>
                <a:spcPct val="30000"/>
              </a:spcBef>
            </a:pPr>
            <a:endParaRPr lang="de-DE" dirty="0"/>
          </a:p>
          <a:p>
            <a:pPr marL="328613" lvl="1" indent="-328613" eaLnBrk="0" hangingPunct="0">
              <a:lnSpc>
                <a:spcPts val="1700"/>
              </a:lnSpc>
              <a:spcBef>
                <a:spcPct val="30000"/>
              </a:spcBef>
              <a:buFontTx/>
              <a:buChar char="•"/>
            </a:pPr>
            <a:r>
              <a:rPr lang="de-DE" i="1" u="sng" dirty="0">
                <a:solidFill>
                  <a:srgbClr val="7030A0"/>
                </a:solidFill>
              </a:rPr>
              <a:t>Tipp für den/die Helfer/in:</a:t>
            </a:r>
            <a:r>
              <a:rPr lang="de-DE" i="1" dirty="0">
                <a:solidFill>
                  <a:srgbClr val="7030A0"/>
                </a:solidFill>
              </a:rPr>
              <a:t> Achte </a:t>
            </a:r>
            <a:r>
              <a:rPr lang="de-DE" i="1" dirty="0" smtClean="0">
                <a:solidFill>
                  <a:srgbClr val="7030A0"/>
                </a:solidFill>
              </a:rPr>
              <a:t>auf </a:t>
            </a:r>
            <a:r>
              <a:rPr lang="de-DE" i="1" dirty="0">
                <a:solidFill>
                  <a:srgbClr val="7030A0"/>
                </a:solidFill>
              </a:rPr>
              <a:t>rückenschonendes Arbeiten! </a:t>
            </a:r>
            <a:endParaRPr lang="de-AT" dirty="0">
              <a:solidFill>
                <a:srgbClr val="7030A0"/>
              </a:solidFill>
            </a:endParaRPr>
          </a:p>
        </p:txBody>
      </p:sp>
      <p:pic>
        <p:nvPicPr>
          <p:cNvPr id="9222" name="Picture 6" descr="Wegziehen_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2988" y="4724400"/>
            <a:ext cx="1095375" cy="158432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223" name="Text Box 7"/>
          <p:cNvSpPr txBox="1">
            <a:spLocks noChangeArrowheads="1"/>
          </p:cNvSpPr>
          <p:nvPr/>
        </p:nvSpPr>
        <p:spPr bwMode="auto">
          <a:xfrm>
            <a:off x="1619250" y="6092825"/>
            <a:ext cx="504825"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de-AT" sz="800" dirty="0"/>
              <a:t>ÖJRK</a:t>
            </a:r>
            <a:endParaRPr lang="de-DE" sz="800" dirty="0"/>
          </a:p>
        </p:txBody>
      </p:sp>
      <p:pic>
        <p:nvPicPr>
          <p:cNvPr id="9224" name="Picture 8" descr="picture"/>
          <p:cNvPicPr preferRelativeResize="0">
            <a:picLocks noChangeArrowheads="1"/>
          </p:cNvPicPr>
          <p:nvPr/>
        </p:nvPicPr>
        <p:blipFill>
          <a:blip r:embed="rId3" cstate="print">
            <a:extLst>
              <a:ext uri="{28A0092B-C50C-407E-A947-70E740481C1C}">
                <a14:useLocalDpi xmlns:a14="http://schemas.microsoft.com/office/drawing/2010/main" val="0"/>
              </a:ext>
            </a:extLst>
          </a:blip>
          <a:srcRect l="1819"/>
          <a:stretch>
            <a:fillRect/>
          </a:stretch>
        </p:blipFill>
        <p:spPr bwMode="auto">
          <a:xfrm>
            <a:off x="2987675" y="4365625"/>
            <a:ext cx="1871663" cy="2376488"/>
          </a:xfrm>
          <a:prstGeom prst="rect">
            <a:avLst/>
          </a:prstGeom>
          <a:solidFill>
            <a:srgbClr val="FFFFFF"/>
          </a:solidFill>
          <a:ln w="9525">
            <a:solidFill>
              <a:srgbClr val="000000"/>
            </a:solidFill>
            <a:round/>
            <a:headEnd/>
            <a:tailEnd/>
          </a:ln>
        </p:spPr>
      </p:pic>
      <p:pic>
        <p:nvPicPr>
          <p:cNvPr id="9225" name="Picture 9" descr="picture"/>
          <p:cNvPicPr preferRelativeResize="0">
            <a:picLocks noChangeArrowheads="1"/>
          </p:cNvPicPr>
          <p:nvPr/>
        </p:nvPicPr>
        <p:blipFill>
          <a:blip r:embed="rId4" cstate="print">
            <a:extLst>
              <a:ext uri="{28A0092B-C50C-407E-A947-70E740481C1C}">
                <a14:useLocalDpi xmlns:a14="http://schemas.microsoft.com/office/drawing/2010/main" val="0"/>
              </a:ext>
            </a:extLst>
          </a:blip>
          <a:srcRect t="-972" b="3334"/>
          <a:stretch>
            <a:fillRect/>
          </a:stretch>
        </p:blipFill>
        <p:spPr bwMode="auto">
          <a:xfrm>
            <a:off x="5435600" y="4652963"/>
            <a:ext cx="2951163" cy="1800225"/>
          </a:xfrm>
          <a:prstGeom prst="rect">
            <a:avLst/>
          </a:prstGeom>
          <a:solidFill>
            <a:srgbClr val="FFFFFF"/>
          </a:solidFill>
          <a:ln w="9525">
            <a:solidFill>
              <a:srgbClr val="000000"/>
            </a:solidFill>
            <a:round/>
            <a:headEnd/>
            <a:tailEnd/>
          </a:ln>
        </p:spPr>
      </p:pic>
      <p:pic>
        <p:nvPicPr>
          <p:cNvPr id="9226" name="Picture 10" descr="Jugendwappe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8313" y="260350"/>
            <a:ext cx="619125" cy="762000"/>
          </a:xfrm>
          <a:prstGeom prst="rect">
            <a:avLst/>
          </a:prstGeom>
          <a:noFill/>
          <a:extLst>
            <a:ext uri="{909E8E84-426E-40DD-AFC4-6F175D3DCCD1}">
              <a14:hiddenFill xmlns:a14="http://schemas.microsoft.com/office/drawing/2010/main">
                <a:solidFill>
                  <a:srgbClr val="FFFFFF"/>
                </a:solidFill>
              </a14:hiddenFill>
            </a:ext>
          </a:extLst>
        </p:spPr>
      </p:pic>
      <p:pic>
        <p:nvPicPr>
          <p:cNvPr id="9227" name="Picture 11" descr="OOE_Landeswappen-logo-BA92528D3C-seek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40650" y="115888"/>
            <a:ext cx="1008063" cy="1008062"/>
          </a:xfrm>
          <a:prstGeom prst="rect">
            <a:avLst/>
          </a:prstGeom>
          <a:noFill/>
          <a:extLst>
            <a:ext uri="{909E8E84-426E-40DD-AFC4-6F175D3DCCD1}">
              <a14:hiddenFill xmlns:a14="http://schemas.microsoft.com/office/drawing/2010/main">
                <a:solidFill>
                  <a:srgbClr val="FFFFFF"/>
                </a:solidFill>
              </a14:hiddenFill>
            </a:ext>
          </a:extLst>
        </p:spPr>
      </p:pic>
      <p:sp>
        <p:nvSpPr>
          <p:cNvPr id="9228" name="Line 12"/>
          <p:cNvSpPr>
            <a:spLocks noChangeShapeType="1"/>
          </p:cNvSpPr>
          <p:nvPr/>
        </p:nvSpPr>
        <p:spPr bwMode="auto">
          <a:xfrm>
            <a:off x="1042988" y="4919064"/>
            <a:ext cx="142875" cy="503238"/>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 name="Rechteck 1"/>
          <p:cNvSpPr/>
          <p:nvPr/>
        </p:nvSpPr>
        <p:spPr>
          <a:xfrm>
            <a:off x="1379084" y="298716"/>
            <a:ext cx="6259512" cy="954107"/>
          </a:xfrm>
          <a:prstGeom prst="rect">
            <a:avLst/>
          </a:prstGeom>
        </p:spPr>
        <p:txBody>
          <a:bodyPr wrap="square">
            <a:spAutoFit/>
          </a:bodyPr>
          <a:lstStyle/>
          <a:p>
            <a:pPr lvl="0" algn="ctr" eaLnBrk="0" hangingPunct="0"/>
            <a:r>
              <a:rPr lang="de-AT" sz="2800" b="1" dirty="0" smtClean="0">
                <a:solidFill>
                  <a:srgbClr val="FF0000"/>
                </a:solidFill>
                <a:effectLst>
                  <a:outerShdw blurRad="38100" dist="38100" dir="2700000" algn="tl">
                    <a:srgbClr val="C0C0C0"/>
                  </a:outerShdw>
                </a:effectLst>
              </a:rPr>
              <a:t>Retten aus einer akuten Gefahrenzone</a:t>
            </a:r>
          </a:p>
          <a:p>
            <a:pPr lvl="0" algn="ctr" eaLnBrk="0" hangingPunct="0"/>
            <a:r>
              <a:rPr lang="de-AT" sz="2800" b="1" dirty="0" smtClean="0">
                <a:solidFill>
                  <a:srgbClr val="FF0000"/>
                </a:solidFill>
                <a:effectLst>
                  <a:outerShdw blurRad="38100" dist="38100" dir="2700000" algn="tl">
                    <a:srgbClr val="C0C0C0"/>
                  </a:outerShdw>
                </a:effectLst>
              </a:rPr>
              <a:t>WEGZIEHEN</a:t>
            </a:r>
            <a:endParaRPr lang="de-AT" sz="1700" dirty="0">
              <a:solidFill>
                <a:srgbClr val="FF0000"/>
              </a:solidFill>
            </a:endParaRPr>
          </a:p>
        </p:txBody>
      </p:sp>
      <p:sp>
        <p:nvSpPr>
          <p:cNvPr id="15" name="Rechteck 14"/>
          <p:cNvSpPr/>
          <p:nvPr/>
        </p:nvSpPr>
        <p:spPr>
          <a:xfrm>
            <a:off x="7580371" y="6268522"/>
            <a:ext cx="798617" cy="184666"/>
          </a:xfrm>
          <a:prstGeom prst="rect">
            <a:avLst/>
          </a:prstGeom>
        </p:spPr>
        <p:txBody>
          <a:bodyPr wrap="none">
            <a:spAutoFit/>
          </a:bodyPr>
          <a:lstStyle/>
          <a:p>
            <a:r>
              <a:rPr lang="de-DE" sz="600" b="1" dirty="0" smtClean="0"/>
              <a:t>Foto W. Weishäupl</a:t>
            </a:r>
            <a:endParaRPr lang="de-DE" sz="600" dirty="0"/>
          </a:p>
        </p:txBody>
      </p:sp>
      <p:sp>
        <p:nvSpPr>
          <p:cNvPr id="16" name="Rechteck 15"/>
          <p:cNvSpPr/>
          <p:nvPr/>
        </p:nvSpPr>
        <p:spPr>
          <a:xfrm>
            <a:off x="4060720" y="6557447"/>
            <a:ext cx="798617" cy="184666"/>
          </a:xfrm>
          <a:prstGeom prst="rect">
            <a:avLst/>
          </a:prstGeom>
        </p:spPr>
        <p:txBody>
          <a:bodyPr wrap="none">
            <a:spAutoFit/>
          </a:bodyPr>
          <a:lstStyle/>
          <a:p>
            <a:r>
              <a:rPr lang="de-DE" sz="600" b="1" dirty="0" smtClean="0"/>
              <a:t>Foto W. Weishäupl</a:t>
            </a:r>
            <a:endParaRPr lang="de-DE" sz="600" dirty="0"/>
          </a:p>
        </p:txBody>
      </p:sp>
      <p:sp>
        <p:nvSpPr>
          <p:cNvPr id="17" name="Rechteck 16"/>
          <p:cNvSpPr/>
          <p:nvPr/>
        </p:nvSpPr>
        <p:spPr>
          <a:xfrm>
            <a:off x="4060721" y="5331896"/>
            <a:ext cx="798617" cy="184666"/>
          </a:xfrm>
          <a:prstGeom prst="rect">
            <a:avLst/>
          </a:prstGeom>
        </p:spPr>
        <p:txBody>
          <a:bodyPr wrap="none">
            <a:spAutoFit/>
          </a:bodyPr>
          <a:lstStyle/>
          <a:p>
            <a:r>
              <a:rPr lang="de-DE" sz="600" b="1" dirty="0" smtClean="0"/>
              <a:t>Foto W. Weishäupl</a:t>
            </a:r>
            <a:endParaRPr lang="de-DE" sz="600" dirty="0"/>
          </a:p>
        </p:txBody>
      </p:sp>
      <p:sp>
        <p:nvSpPr>
          <p:cNvPr id="3" name="Datumsplatzhalter 2"/>
          <p:cNvSpPr>
            <a:spLocks noGrp="1"/>
          </p:cNvSpPr>
          <p:nvPr>
            <p:ph type="dt" sz="half" idx="10"/>
          </p:nvPr>
        </p:nvSpPr>
        <p:spPr/>
        <p:txBody>
          <a:bodyPr/>
          <a:lstStyle/>
          <a:p>
            <a:r>
              <a:rPr lang="de-DE" smtClean="0"/>
              <a:t>12.03.2013</a:t>
            </a:r>
            <a:endParaRPr lang="de-DE"/>
          </a:p>
        </p:txBody>
      </p:sp>
      <p:sp>
        <p:nvSpPr>
          <p:cNvPr id="4" name="Fußzeilenplatzhalter 3"/>
          <p:cNvSpPr>
            <a:spLocks noGrp="1"/>
          </p:cNvSpPr>
          <p:nvPr>
            <p:ph type="ftr" sz="quarter" idx="11"/>
          </p:nvPr>
        </p:nvSpPr>
        <p:spPr/>
        <p:txBody>
          <a:bodyPr/>
          <a:lstStyle/>
          <a:p>
            <a:r>
              <a:rPr lang="de-DE" smtClean="0"/>
              <a:t>OöLFV</a:t>
            </a:r>
            <a:endParaRPr lang="de-DE"/>
          </a:p>
        </p:txBody>
      </p:sp>
    </p:spTree>
    <p:extLst>
      <p:ext uri="{BB962C8B-B14F-4D97-AF65-F5344CB8AC3E}">
        <p14:creationId xmlns:p14="http://schemas.microsoft.com/office/powerpoint/2010/main" val="23077273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22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20">
                                            <p:txEl>
                                              <p:pRg st="2" end="2"/>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9220">
                                            <p:txEl>
                                              <p:pRg st="3" end="3"/>
                                            </p:txEl>
                                          </p:spTgt>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nodeType="afterEffect">
                                  <p:stCondLst>
                                    <p:cond delay="0"/>
                                  </p:stCondLst>
                                  <p:childTnLst>
                                    <p:set>
                                      <p:cBhvr>
                                        <p:cTn id="16" dur="1" fill="hold">
                                          <p:stCondLst>
                                            <p:cond delay="0"/>
                                          </p:stCondLst>
                                        </p:cTn>
                                        <p:tgtEl>
                                          <p:spTgt spid="9220">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222"/>
                                        </p:tgtEl>
                                        <p:attrNameLst>
                                          <p:attrName>style.visibility</p:attrName>
                                        </p:attrNameLst>
                                      </p:cBhvr>
                                      <p:to>
                                        <p:strVal val="visible"/>
                                      </p:to>
                                    </p:set>
                                  </p:childTnLst>
                                </p:cTn>
                              </p:par>
                            </p:childTnLst>
                          </p:cTn>
                        </p:par>
                        <p:par>
                          <p:cTn id="19" fill="hold">
                            <p:stCondLst>
                              <p:cond delay="0"/>
                            </p:stCondLst>
                            <p:childTnLst>
                              <p:par>
                                <p:cTn id="20" presetID="49" presetClass="entr" presetSubtype="0" decel="100000" fill="hold" grpId="0" nodeType="afterEffect">
                                  <p:stCondLst>
                                    <p:cond delay="0"/>
                                  </p:stCondLst>
                                  <p:childTnLst>
                                    <p:set>
                                      <p:cBhvr>
                                        <p:cTn id="21" dur="1" fill="hold">
                                          <p:stCondLst>
                                            <p:cond delay="0"/>
                                          </p:stCondLst>
                                        </p:cTn>
                                        <p:tgtEl>
                                          <p:spTgt spid="9228"/>
                                        </p:tgtEl>
                                        <p:attrNameLst>
                                          <p:attrName>style.visibility</p:attrName>
                                        </p:attrNameLst>
                                      </p:cBhvr>
                                      <p:to>
                                        <p:strVal val="visible"/>
                                      </p:to>
                                    </p:set>
                                    <p:anim calcmode="lin" valueType="num">
                                      <p:cBhvr>
                                        <p:cTn id="22" dur="1000" fill="hold"/>
                                        <p:tgtEl>
                                          <p:spTgt spid="9228"/>
                                        </p:tgtEl>
                                        <p:attrNameLst>
                                          <p:attrName>ppt_w</p:attrName>
                                        </p:attrNameLst>
                                      </p:cBhvr>
                                      <p:tavLst>
                                        <p:tav tm="0">
                                          <p:val>
                                            <p:fltVal val="0"/>
                                          </p:val>
                                        </p:tav>
                                        <p:tav tm="100000">
                                          <p:val>
                                            <p:strVal val="#ppt_w"/>
                                          </p:val>
                                        </p:tav>
                                      </p:tavLst>
                                    </p:anim>
                                    <p:anim calcmode="lin" valueType="num">
                                      <p:cBhvr>
                                        <p:cTn id="23" dur="1000" fill="hold"/>
                                        <p:tgtEl>
                                          <p:spTgt spid="9228"/>
                                        </p:tgtEl>
                                        <p:attrNameLst>
                                          <p:attrName>ppt_h</p:attrName>
                                        </p:attrNameLst>
                                      </p:cBhvr>
                                      <p:tavLst>
                                        <p:tav tm="0">
                                          <p:val>
                                            <p:fltVal val="0"/>
                                          </p:val>
                                        </p:tav>
                                        <p:tav tm="100000">
                                          <p:val>
                                            <p:strVal val="#ppt_h"/>
                                          </p:val>
                                        </p:tav>
                                      </p:tavLst>
                                    </p:anim>
                                    <p:anim calcmode="lin" valueType="num">
                                      <p:cBhvr>
                                        <p:cTn id="24" dur="1000" fill="hold"/>
                                        <p:tgtEl>
                                          <p:spTgt spid="9228"/>
                                        </p:tgtEl>
                                        <p:attrNameLst>
                                          <p:attrName>style.rotation</p:attrName>
                                        </p:attrNameLst>
                                      </p:cBhvr>
                                      <p:tavLst>
                                        <p:tav tm="0">
                                          <p:val>
                                            <p:fltVal val="360"/>
                                          </p:val>
                                        </p:tav>
                                        <p:tav tm="100000">
                                          <p:val>
                                            <p:fltVal val="0"/>
                                          </p:val>
                                        </p:tav>
                                      </p:tavLst>
                                    </p:anim>
                                    <p:animEffect transition="in" filter="fade">
                                      <p:cBhvr>
                                        <p:cTn id="25" dur="1000"/>
                                        <p:tgtEl>
                                          <p:spTgt spid="922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223"/>
                                        </p:tgtEl>
                                        <p:attrNameLst>
                                          <p:attrName>style.visibility</p:attrName>
                                        </p:attrNameLst>
                                      </p:cBhvr>
                                      <p:to>
                                        <p:strVal val="visible"/>
                                      </p:to>
                                    </p:set>
                                    <p:animEffect transition="in" filter="fade">
                                      <p:cBhvr>
                                        <p:cTn id="28" dur="1000"/>
                                        <p:tgtEl>
                                          <p:spTgt spid="9223"/>
                                        </p:tgtEl>
                                      </p:cBhvr>
                                    </p:animEffect>
                                  </p:childTnLst>
                                </p:cTn>
                              </p:par>
                              <p:par>
                                <p:cTn id="29" presetID="1" presetClass="entr" presetSubtype="0" fill="hold" nodeType="withEffect">
                                  <p:stCondLst>
                                    <p:cond delay="0"/>
                                  </p:stCondLst>
                                  <p:childTnLst>
                                    <p:set>
                                      <p:cBhvr>
                                        <p:cTn id="30" dur="1" fill="hold">
                                          <p:stCondLst>
                                            <p:cond delay="0"/>
                                          </p:stCondLst>
                                        </p:cTn>
                                        <p:tgtEl>
                                          <p:spTgt spid="92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22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922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3" grpId="0"/>
      <p:bldP spid="9228" grpId="0" animBg="1"/>
      <p:bldP spid="15" grpId="0"/>
      <p:bldP spid="16"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liennummernplatzhalter 4"/>
          <p:cNvSpPr>
            <a:spLocks noGrp="1"/>
          </p:cNvSpPr>
          <p:nvPr>
            <p:ph type="sldNum" sz="quarter" idx="12"/>
          </p:nvPr>
        </p:nvSpPr>
        <p:spPr/>
        <p:txBody>
          <a:bodyPr/>
          <a:lstStyle/>
          <a:p>
            <a:fld id="{C8846F4F-2E67-4A37-BC06-29FB28348ED9}" type="slidenum">
              <a:rPr lang="de-DE"/>
              <a:pPr/>
              <a:t>4</a:t>
            </a:fld>
            <a:endParaRPr lang="de-DE"/>
          </a:p>
        </p:txBody>
      </p:sp>
      <p:sp>
        <p:nvSpPr>
          <p:cNvPr id="5123" name="AutoShape 3"/>
          <p:cNvSpPr>
            <a:spLocks noChangeArrowheads="1"/>
          </p:cNvSpPr>
          <p:nvPr/>
        </p:nvSpPr>
        <p:spPr bwMode="auto">
          <a:xfrm>
            <a:off x="179388" y="1412875"/>
            <a:ext cx="6264820" cy="5257800"/>
          </a:xfrm>
          <a:custGeom>
            <a:avLst/>
            <a:gdLst/>
            <a:ahLst/>
            <a:cxnLst/>
            <a:rect l="0" t="0" r="0" b="0"/>
            <a:pathLst/>
          </a:custGeom>
          <a:solidFill>
            <a:srgbClr val="FFFFFF"/>
          </a:solidFill>
          <a:ln w="9525">
            <a:solidFill>
              <a:srgbClr val="000000"/>
            </a:solidFill>
            <a:round/>
            <a:headEnd/>
            <a:tailEnd/>
          </a:ln>
        </p:spPr>
        <p:txBody>
          <a:bodyPr lIns="0" tIns="0" rIns="0" bIns="0"/>
          <a:lstStyle/>
          <a:p>
            <a:pPr marL="546100" lvl="2" indent="-533400" eaLnBrk="0" hangingPunct="0">
              <a:lnSpc>
                <a:spcPts val="2138"/>
              </a:lnSpc>
            </a:pPr>
            <a:r>
              <a:rPr lang="de-DE" dirty="0">
                <a:solidFill>
                  <a:srgbClr val="FF0000"/>
                </a:solidFill>
              </a:rPr>
              <a:t>Erste Hilfe-Maßnahme</a:t>
            </a:r>
            <a:r>
              <a:rPr lang="de-DE" dirty="0"/>
              <a:t> die durchgeführt werden </a:t>
            </a:r>
            <a:r>
              <a:rPr lang="de-DE" dirty="0" smtClean="0"/>
              <a:t>muss, wenn ein</a:t>
            </a:r>
          </a:p>
          <a:p>
            <a:pPr marL="546100" lvl="2" indent="-533400" eaLnBrk="0" hangingPunct="0">
              <a:lnSpc>
                <a:spcPts val="2138"/>
              </a:lnSpc>
            </a:pPr>
            <a:r>
              <a:rPr lang="de-DE" dirty="0" smtClean="0"/>
              <a:t>Patient </a:t>
            </a:r>
            <a:r>
              <a:rPr lang="de-DE" dirty="0"/>
              <a:t>sich nicht selbst fortbewegen kann, </a:t>
            </a:r>
            <a:r>
              <a:rPr lang="de-DE" dirty="0" smtClean="0"/>
              <a:t>die Gefahrenlage es</a:t>
            </a:r>
          </a:p>
          <a:p>
            <a:pPr marL="546100" lvl="2" indent="-533400" eaLnBrk="0" hangingPunct="0">
              <a:lnSpc>
                <a:spcPts val="2138"/>
              </a:lnSpc>
            </a:pPr>
            <a:r>
              <a:rPr lang="de-DE" dirty="0" smtClean="0"/>
              <a:t>aber </a:t>
            </a:r>
            <a:r>
              <a:rPr lang="de-DE" dirty="0"/>
              <a:t>erfordert, den Patienten von </a:t>
            </a:r>
            <a:r>
              <a:rPr lang="de-DE" dirty="0" smtClean="0"/>
              <a:t>dem Platz </a:t>
            </a:r>
            <a:r>
              <a:rPr lang="de-DE" dirty="0"/>
              <a:t>wegzubringen. </a:t>
            </a:r>
            <a:endParaRPr lang="de-AT" sz="900" dirty="0">
              <a:solidFill>
                <a:srgbClr val="FF0000"/>
              </a:solidFill>
            </a:endParaRPr>
          </a:p>
          <a:p>
            <a:pPr marL="546100" lvl="2" indent="-533400" eaLnBrk="0" hangingPunct="0">
              <a:lnSpc>
                <a:spcPts val="2138"/>
              </a:lnSpc>
            </a:pPr>
            <a:r>
              <a:rPr lang="de-AT" b="1" dirty="0">
                <a:solidFill>
                  <a:srgbClr val="0000FF"/>
                </a:solidFill>
              </a:rPr>
              <a:t>Anwendung:</a:t>
            </a:r>
            <a:r>
              <a:rPr lang="de-AT" dirty="0">
                <a:solidFill>
                  <a:srgbClr val="0000FF"/>
                </a:solidFill>
              </a:rPr>
              <a:t> z.B. Retten aus einem </a:t>
            </a:r>
            <a:r>
              <a:rPr lang="de-AT" dirty="0" smtClean="0">
                <a:solidFill>
                  <a:srgbClr val="0000FF"/>
                </a:solidFill>
              </a:rPr>
              <a:t>Auto</a:t>
            </a:r>
          </a:p>
          <a:p>
            <a:pPr marL="546100" lvl="2" indent="-533400" eaLnBrk="0" hangingPunct="0">
              <a:lnSpc>
                <a:spcPts val="2138"/>
              </a:lnSpc>
            </a:pPr>
            <a:endParaRPr lang="de-AT" dirty="0">
              <a:solidFill>
                <a:srgbClr val="0000FF"/>
              </a:solidFill>
            </a:endParaRPr>
          </a:p>
          <a:p>
            <a:pPr marL="546100" lvl="2" indent="-533400" eaLnBrk="0" hangingPunct="0">
              <a:lnSpc>
                <a:spcPts val="2138"/>
              </a:lnSpc>
            </a:pPr>
            <a:r>
              <a:rPr lang="de-AT" dirty="0">
                <a:solidFill>
                  <a:srgbClr val="FF0000"/>
                </a:solidFill>
              </a:rPr>
              <a:t>Vorgehen: </a:t>
            </a:r>
            <a:r>
              <a:rPr lang="de-AT" b="1" dirty="0">
                <a:solidFill>
                  <a:srgbClr val="FF0000"/>
                </a:solidFill>
              </a:rPr>
              <a:t>Selbstschutz</a:t>
            </a:r>
            <a:r>
              <a:rPr lang="de-AT" dirty="0">
                <a:solidFill>
                  <a:srgbClr val="FF0000"/>
                </a:solidFill>
              </a:rPr>
              <a:t> beachten ! </a:t>
            </a:r>
            <a:endParaRPr lang="de-AT" dirty="0" smtClean="0">
              <a:solidFill>
                <a:srgbClr val="FF0000"/>
              </a:solidFill>
            </a:endParaRPr>
          </a:p>
          <a:p>
            <a:pPr marL="546100" lvl="2" indent="-533400" eaLnBrk="0" hangingPunct="0">
              <a:lnSpc>
                <a:spcPts val="2138"/>
              </a:lnSpc>
            </a:pPr>
            <a:endParaRPr lang="de-AT" dirty="0">
              <a:solidFill>
                <a:srgbClr val="FF0000"/>
              </a:solidFill>
            </a:endParaRPr>
          </a:p>
          <a:p>
            <a:pPr marL="527050" indent="-527050" eaLnBrk="0" hangingPunct="0">
              <a:lnSpc>
                <a:spcPts val="1925"/>
              </a:lnSpc>
              <a:spcBef>
                <a:spcPts val="388"/>
              </a:spcBef>
            </a:pPr>
            <a:r>
              <a:rPr lang="de-AT" dirty="0"/>
              <a:t>1.</a:t>
            </a:r>
            <a:r>
              <a:rPr lang="de-AT" dirty="0">
                <a:latin typeface="Times New Roman" pitchFamily="18" charset="0"/>
              </a:rPr>
              <a:t> 	</a:t>
            </a:r>
            <a:r>
              <a:rPr lang="de-AT" dirty="0"/>
              <a:t>Fahrzeugtüre öffnen, </a:t>
            </a:r>
            <a:r>
              <a:rPr lang="de-AT" dirty="0">
                <a:solidFill>
                  <a:srgbClr val="FF0000"/>
                </a:solidFill>
              </a:rPr>
              <a:t>Bewusstseinskontrolle</a:t>
            </a:r>
            <a:r>
              <a:rPr lang="de-AT" dirty="0"/>
              <a:t>; ist </a:t>
            </a:r>
            <a:r>
              <a:rPr lang="de-AT" dirty="0" smtClean="0"/>
              <a:t>die Person</a:t>
            </a:r>
          </a:p>
          <a:p>
            <a:pPr marL="527050" indent="-527050" eaLnBrk="0" hangingPunct="0">
              <a:lnSpc>
                <a:spcPts val="1925"/>
              </a:lnSpc>
              <a:spcBef>
                <a:spcPts val="388"/>
              </a:spcBef>
            </a:pPr>
            <a:r>
              <a:rPr lang="de-AT" dirty="0" smtClean="0"/>
              <a:t>          bei </a:t>
            </a:r>
            <a:r>
              <a:rPr lang="de-AT" dirty="0"/>
              <a:t>Bewusstsein, spricht man die </a:t>
            </a:r>
            <a:r>
              <a:rPr lang="de-AT" dirty="0" smtClean="0"/>
              <a:t>weitere Vorgangsweise</a:t>
            </a:r>
          </a:p>
          <a:p>
            <a:pPr marL="527050" indent="-527050" eaLnBrk="0" hangingPunct="0">
              <a:lnSpc>
                <a:spcPts val="1925"/>
              </a:lnSpc>
              <a:spcBef>
                <a:spcPts val="388"/>
              </a:spcBef>
            </a:pPr>
            <a:r>
              <a:rPr lang="de-AT" dirty="0"/>
              <a:t> </a:t>
            </a:r>
            <a:r>
              <a:rPr lang="de-AT" dirty="0" smtClean="0"/>
              <a:t>         mit </a:t>
            </a:r>
            <a:r>
              <a:rPr lang="de-AT" dirty="0"/>
              <a:t>ihr ab.</a:t>
            </a:r>
          </a:p>
          <a:p>
            <a:pPr marL="527050" indent="-527050" eaLnBrk="0" hangingPunct="0">
              <a:lnSpc>
                <a:spcPts val="1925"/>
              </a:lnSpc>
              <a:spcBef>
                <a:spcPts val="388"/>
              </a:spcBef>
            </a:pPr>
            <a:endParaRPr lang="de-AT" dirty="0"/>
          </a:p>
          <a:p>
            <a:pPr marL="527050" indent="-527050" eaLnBrk="0" hangingPunct="0">
              <a:lnSpc>
                <a:spcPts val="1925"/>
              </a:lnSpc>
              <a:spcBef>
                <a:spcPts val="388"/>
              </a:spcBef>
            </a:pPr>
            <a:endParaRPr lang="de-AT" dirty="0"/>
          </a:p>
          <a:p>
            <a:pPr marL="527050" indent="-527050" eaLnBrk="0" hangingPunct="0">
              <a:lnSpc>
                <a:spcPts val="1925"/>
              </a:lnSpc>
              <a:spcBef>
                <a:spcPts val="388"/>
              </a:spcBef>
            </a:pPr>
            <a:endParaRPr lang="de-AT" dirty="0"/>
          </a:p>
          <a:p>
            <a:pPr marL="527050" indent="-527050" eaLnBrk="0" hangingPunct="0">
              <a:lnSpc>
                <a:spcPts val="1925"/>
              </a:lnSpc>
              <a:spcBef>
                <a:spcPts val="363"/>
              </a:spcBef>
            </a:pPr>
            <a:r>
              <a:rPr lang="de-AT" dirty="0"/>
              <a:t>2.</a:t>
            </a:r>
            <a:r>
              <a:rPr lang="de-AT" dirty="0">
                <a:latin typeface="Times New Roman" pitchFamily="18" charset="0"/>
              </a:rPr>
              <a:t> 	</a:t>
            </a:r>
            <a:r>
              <a:rPr lang="de-AT" dirty="0"/>
              <a:t>Motor des Unfallfahrzeuges </a:t>
            </a:r>
            <a:r>
              <a:rPr lang="de-AT" dirty="0" smtClean="0"/>
              <a:t>abstellen.</a:t>
            </a:r>
            <a:endParaRPr lang="de-AT" dirty="0"/>
          </a:p>
          <a:p>
            <a:pPr marL="527050" indent="-527050" eaLnBrk="0" hangingPunct="0">
              <a:lnSpc>
                <a:spcPts val="1925"/>
              </a:lnSpc>
              <a:spcBef>
                <a:spcPts val="363"/>
              </a:spcBef>
            </a:pPr>
            <a:r>
              <a:rPr lang="de-AT" dirty="0"/>
              <a:t>	</a:t>
            </a:r>
            <a:r>
              <a:rPr lang="de-AT" sz="1600" i="1" dirty="0"/>
              <a:t>(Zündschlüssel nach links drehen und </a:t>
            </a:r>
            <a:r>
              <a:rPr lang="de-AT" sz="1600" i="1" u="sng" dirty="0"/>
              <a:t>stecken lassen</a:t>
            </a:r>
            <a:r>
              <a:rPr lang="de-AT" sz="1600" i="1" dirty="0"/>
              <a:t>)</a:t>
            </a:r>
          </a:p>
        </p:txBody>
      </p:sp>
      <p:pic>
        <p:nvPicPr>
          <p:cNvPr id="5124" name="Picture 4" descr="picture"/>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7332" y="2385219"/>
            <a:ext cx="2449512" cy="1944687"/>
          </a:xfrm>
          <a:prstGeom prst="rect">
            <a:avLst/>
          </a:prstGeom>
          <a:solidFill>
            <a:srgbClr val="FFFFFF"/>
          </a:solidFill>
          <a:ln w="9525">
            <a:solidFill>
              <a:srgbClr val="000000"/>
            </a:solidFill>
            <a:round/>
            <a:headEnd/>
            <a:tailEnd/>
          </a:ln>
        </p:spPr>
      </p:pic>
      <p:pic>
        <p:nvPicPr>
          <p:cNvPr id="5125" name="Picture 5"/>
          <p:cNvPicPr>
            <a:picLocks noChangeAspect="1" noChangeArrowheads="1"/>
          </p:cNvPicPr>
          <p:nvPr/>
        </p:nvPicPr>
        <p:blipFill>
          <a:blip r:embed="rId3">
            <a:extLst>
              <a:ext uri="{28A0092B-C50C-407E-A947-70E740481C1C}">
                <a14:useLocalDpi xmlns:a14="http://schemas.microsoft.com/office/drawing/2010/main" val="0"/>
              </a:ext>
            </a:extLst>
          </a:blip>
          <a:srcRect l="60533" t="58594" r="9050" b="12891"/>
          <a:stretch>
            <a:fillRect/>
          </a:stretch>
        </p:blipFill>
        <p:spPr bwMode="auto">
          <a:xfrm>
            <a:off x="6585744" y="4833937"/>
            <a:ext cx="2451100" cy="183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6" name="Line 6"/>
          <p:cNvSpPr>
            <a:spLocks noChangeShapeType="1"/>
          </p:cNvSpPr>
          <p:nvPr/>
        </p:nvSpPr>
        <p:spPr bwMode="auto">
          <a:xfrm flipH="1">
            <a:off x="8568532" y="4944609"/>
            <a:ext cx="360362" cy="288925"/>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127" name="Line 7"/>
          <p:cNvSpPr>
            <a:spLocks noChangeShapeType="1"/>
          </p:cNvSpPr>
          <p:nvPr/>
        </p:nvSpPr>
        <p:spPr bwMode="auto">
          <a:xfrm flipH="1" flipV="1">
            <a:off x="7740650" y="4005263"/>
            <a:ext cx="287338" cy="287337"/>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128" name="Line 8"/>
          <p:cNvSpPr>
            <a:spLocks noChangeShapeType="1"/>
          </p:cNvSpPr>
          <p:nvPr/>
        </p:nvSpPr>
        <p:spPr bwMode="auto">
          <a:xfrm flipV="1">
            <a:off x="7344568" y="3143251"/>
            <a:ext cx="792163" cy="214312"/>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pic>
        <p:nvPicPr>
          <p:cNvPr id="5129" name="Picture 9" descr="OOE_Landeswappen-logo-BA92528D3C-seek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0650" y="115888"/>
            <a:ext cx="1008063" cy="1008062"/>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Jugendwappe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 y="228600"/>
            <a:ext cx="619125" cy="762000"/>
          </a:xfrm>
          <a:prstGeom prst="rect">
            <a:avLst/>
          </a:prstGeom>
          <a:noFill/>
          <a:extLst>
            <a:ext uri="{909E8E84-426E-40DD-AFC4-6F175D3DCCD1}">
              <a14:hiddenFill xmlns:a14="http://schemas.microsoft.com/office/drawing/2010/main">
                <a:solidFill>
                  <a:srgbClr val="FFFFFF"/>
                </a:solidFill>
              </a14:hiddenFill>
            </a:ext>
          </a:extLst>
        </p:spPr>
      </p:pic>
      <p:sp>
        <p:nvSpPr>
          <p:cNvPr id="13" name="Rechteck 12"/>
          <p:cNvSpPr/>
          <p:nvPr/>
        </p:nvSpPr>
        <p:spPr>
          <a:xfrm>
            <a:off x="1379084" y="298716"/>
            <a:ext cx="6259512" cy="954107"/>
          </a:xfrm>
          <a:prstGeom prst="rect">
            <a:avLst/>
          </a:prstGeom>
        </p:spPr>
        <p:txBody>
          <a:bodyPr wrap="square">
            <a:spAutoFit/>
          </a:bodyPr>
          <a:lstStyle/>
          <a:p>
            <a:pPr lvl="0" algn="ctr" eaLnBrk="0" hangingPunct="0"/>
            <a:r>
              <a:rPr lang="de-AT" sz="2800" b="1" dirty="0" smtClean="0">
                <a:solidFill>
                  <a:srgbClr val="FF0000"/>
                </a:solidFill>
                <a:effectLst>
                  <a:outerShdw blurRad="38100" dist="38100" dir="2700000" algn="tl">
                    <a:srgbClr val="C0C0C0"/>
                  </a:outerShdw>
                </a:effectLst>
              </a:rPr>
              <a:t>Retten aus einer akuten Gefahrenzone</a:t>
            </a:r>
          </a:p>
          <a:p>
            <a:pPr lvl="0" algn="ctr" eaLnBrk="0" hangingPunct="0"/>
            <a:r>
              <a:rPr lang="de-AT" sz="2800" b="1" dirty="0" smtClean="0">
                <a:solidFill>
                  <a:srgbClr val="FF0000"/>
                </a:solidFill>
                <a:effectLst>
                  <a:outerShdw blurRad="38100" dist="38100" dir="2700000" algn="tl">
                    <a:srgbClr val="C0C0C0"/>
                  </a:outerShdw>
                </a:effectLst>
              </a:rPr>
              <a:t>RAUTECKGRIFF </a:t>
            </a:r>
            <a:r>
              <a:rPr lang="de-AT" sz="1000" b="1" dirty="0" smtClean="0">
                <a:solidFill>
                  <a:srgbClr val="FF0000"/>
                </a:solidFill>
                <a:effectLst>
                  <a:outerShdw blurRad="38100" dist="38100" dir="2700000" algn="tl">
                    <a:srgbClr val="C0C0C0"/>
                  </a:outerShdw>
                </a:effectLst>
              </a:rPr>
              <a:t>(1)</a:t>
            </a:r>
            <a:endParaRPr lang="de-AT" sz="2000" dirty="0">
              <a:solidFill>
                <a:srgbClr val="FF0000"/>
              </a:solidFill>
            </a:endParaRPr>
          </a:p>
        </p:txBody>
      </p:sp>
      <p:sp>
        <p:nvSpPr>
          <p:cNvPr id="2" name="Rechteck 1"/>
          <p:cNvSpPr/>
          <p:nvPr/>
        </p:nvSpPr>
        <p:spPr>
          <a:xfrm>
            <a:off x="8132061" y="4134016"/>
            <a:ext cx="896399" cy="200055"/>
          </a:xfrm>
          <a:prstGeom prst="rect">
            <a:avLst/>
          </a:prstGeom>
        </p:spPr>
        <p:txBody>
          <a:bodyPr wrap="none">
            <a:spAutoFit/>
          </a:bodyPr>
          <a:lstStyle/>
          <a:p>
            <a:r>
              <a:rPr lang="de-DE" sz="700" b="1" dirty="0"/>
              <a:t>Foto W. Weishäupl</a:t>
            </a:r>
            <a:endParaRPr lang="de-DE" sz="700" dirty="0"/>
          </a:p>
        </p:txBody>
      </p:sp>
      <p:sp>
        <p:nvSpPr>
          <p:cNvPr id="14" name="Rechteck 13"/>
          <p:cNvSpPr/>
          <p:nvPr/>
        </p:nvSpPr>
        <p:spPr>
          <a:xfrm>
            <a:off x="8120332" y="6470620"/>
            <a:ext cx="896399" cy="200055"/>
          </a:xfrm>
          <a:prstGeom prst="rect">
            <a:avLst/>
          </a:prstGeom>
        </p:spPr>
        <p:txBody>
          <a:bodyPr wrap="none">
            <a:spAutoFit/>
          </a:bodyPr>
          <a:lstStyle/>
          <a:p>
            <a:r>
              <a:rPr lang="de-DE" sz="700" b="1" dirty="0"/>
              <a:t>Foto W. Weishäupl</a:t>
            </a:r>
            <a:endParaRPr lang="de-DE" sz="700" dirty="0"/>
          </a:p>
        </p:txBody>
      </p:sp>
      <p:sp>
        <p:nvSpPr>
          <p:cNvPr id="3" name="Datumsplatzhalter 2"/>
          <p:cNvSpPr>
            <a:spLocks noGrp="1"/>
          </p:cNvSpPr>
          <p:nvPr>
            <p:ph type="dt" sz="half" idx="10"/>
          </p:nvPr>
        </p:nvSpPr>
        <p:spPr/>
        <p:txBody>
          <a:bodyPr/>
          <a:lstStyle/>
          <a:p>
            <a:r>
              <a:rPr lang="de-DE" smtClean="0"/>
              <a:t>12.03.2013</a:t>
            </a:r>
            <a:endParaRPr lang="de-DE"/>
          </a:p>
        </p:txBody>
      </p:sp>
      <p:sp>
        <p:nvSpPr>
          <p:cNvPr id="4" name="Fußzeilenplatzhalter 3"/>
          <p:cNvSpPr>
            <a:spLocks noGrp="1"/>
          </p:cNvSpPr>
          <p:nvPr>
            <p:ph type="ftr" sz="quarter" idx="11"/>
          </p:nvPr>
        </p:nvSpPr>
        <p:spPr/>
        <p:txBody>
          <a:bodyPr/>
          <a:lstStyle/>
          <a:p>
            <a:r>
              <a:rPr lang="de-DE" smtClean="0"/>
              <a:t>OöLFV</a:t>
            </a:r>
            <a:endParaRPr lang="de-DE"/>
          </a:p>
        </p:txBody>
      </p:sp>
    </p:spTree>
    <p:extLst>
      <p:ext uri="{BB962C8B-B14F-4D97-AF65-F5344CB8AC3E}">
        <p14:creationId xmlns:p14="http://schemas.microsoft.com/office/powerpoint/2010/main" val="10399478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512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3">
                                            <p:txEl>
                                              <p:pRg st="5" end="5"/>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12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12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123">
                                            <p:txEl>
                                              <p:pRg st="9" end="9"/>
                                            </p:txEl>
                                          </p:spTgt>
                                        </p:tgtEl>
                                        <p:attrNameLst>
                                          <p:attrName>style.visibility</p:attrName>
                                        </p:attrNameLst>
                                      </p:cBhvr>
                                      <p:to>
                                        <p:strVal val="visible"/>
                                      </p:to>
                                    </p:set>
                                  </p:childTnLst>
                                </p:cTn>
                              </p:par>
                            </p:childTnLst>
                          </p:cTn>
                        </p:par>
                        <p:par>
                          <p:cTn id="19" fill="hold" nodeType="afterGroup">
                            <p:stCondLst>
                              <p:cond delay="0"/>
                            </p:stCondLst>
                            <p:childTnLst>
                              <p:par>
                                <p:cTn id="20" presetID="1" presetClass="entr" presetSubtype="0" fill="hold" nodeType="afterEffect">
                                  <p:stCondLst>
                                    <p:cond delay="0"/>
                                  </p:stCondLst>
                                  <p:childTnLst>
                                    <p:set>
                                      <p:cBhvr>
                                        <p:cTn id="21" dur="1" fill="hold">
                                          <p:stCondLst>
                                            <p:cond delay="0"/>
                                          </p:stCondLst>
                                        </p:cTn>
                                        <p:tgtEl>
                                          <p:spTgt spid="5124"/>
                                        </p:tgtEl>
                                        <p:attrNameLst>
                                          <p:attrName>style.visibility</p:attrName>
                                        </p:attrNameLst>
                                      </p:cBhvr>
                                      <p:to>
                                        <p:strVal val="visible"/>
                                      </p:to>
                                    </p:set>
                                  </p:childTnLst>
                                </p:cTn>
                              </p:par>
                              <p:par>
                                <p:cTn id="22" presetID="49" presetClass="entr" presetSubtype="0" decel="100000" fill="hold" grpId="0" nodeType="withEffect">
                                  <p:stCondLst>
                                    <p:cond delay="0"/>
                                  </p:stCondLst>
                                  <p:childTnLst>
                                    <p:set>
                                      <p:cBhvr>
                                        <p:cTn id="23" dur="1" fill="hold">
                                          <p:stCondLst>
                                            <p:cond delay="0"/>
                                          </p:stCondLst>
                                        </p:cTn>
                                        <p:tgtEl>
                                          <p:spTgt spid="5127"/>
                                        </p:tgtEl>
                                        <p:attrNameLst>
                                          <p:attrName>style.visibility</p:attrName>
                                        </p:attrNameLst>
                                      </p:cBhvr>
                                      <p:to>
                                        <p:strVal val="visible"/>
                                      </p:to>
                                    </p:set>
                                    <p:anim calcmode="lin" valueType="num">
                                      <p:cBhvr>
                                        <p:cTn id="24" dur="1000" fill="hold"/>
                                        <p:tgtEl>
                                          <p:spTgt spid="5127"/>
                                        </p:tgtEl>
                                        <p:attrNameLst>
                                          <p:attrName>ppt_w</p:attrName>
                                        </p:attrNameLst>
                                      </p:cBhvr>
                                      <p:tavLst>
                                        <p:tav tm="0">
                                          <p:val>
                                            <p:fltVal val="0"/>
                                          </p:val>
                                        </p:tav>
                                        <p:tav tm="100000">
                                          <p:val>
                                            <p:strVal val="#ppt_w"/>
                                          </p:val>
                                        </p:tav>
                                      </p:tavLst>
                                    </p:anim>
                                    <p:anim calcmode="lin" valueType="num">
                                      <p:cBhvr>
                                        <p:cTn id="25" dur="1000" fill="hold"/>
                                        <p:tgtEl>
                                          <p:spTgt spid="5127"/>
                                        </p:tgtEl>
                                        <p:attrNameLst>
                                          <p:attrName>ppt_h</p:attrName>
                                        </p:attrNameLst>
                                      </p:cBhvr>
                                      <p:tavLst>
                                        <p:tav tm="0">
                                          <p:val>
                                            <p:fltVal val="0"/>
                                          </p:val>
                                        </p:tav>
                                        <p:tav tm="100000">
                                          <p:val>
                                            <p:strVal val="#ppt_h"/>
                                          </p:val>
                                        </p:tav>
                                      </p:tavLst>
                                    </p:anim>
                                    <p:anim calcmode="lin" valueType="num">
                                      <p:cBhvr>
                                        <p:cTn id="26" dur="1000" fill="hold"/>
                                        <p:tgtEl>
                                          <p:spTgt spid="5127"/>
                                        </p:tgtEl>
                                        <p:attrNameLst>
                                          <p:attrName>style.rotation</p:attrName>
                                        </p:attrNameLst>
                                      </p:cBhvr>
                                      <p:tavLst>
                                        <p:tav tm="0">
                                          <p:val>
                                            <p:fltVal val="360"/>
                                          </p:val>
                                        </p:tav>
                                        <p:tav tm="100000">
                                          <p:val>
                                            <p:fltVal val="0"/>
                                          </p:val>
                                        </p:tav>
                                      </p:tavLst>
                                    </p:anim>
                                    <p:animEffect transition="in" filter="fade">
                                      <p:cBhvr>
                                        <p:cTn id="27" dur="1000"/>
                                        <p:tgtEl>
                                          <p:spTgt spid="5127"/>
                                        </p:tgtEl>
                                      </p:cBhvr>
                                    </p:animEffect>
                                  </p:childTnLst>
                                </p:cTn>
                              </p:par>
                            </p:childTnLst>
                          </p:cTn>
                        </p:par>
                        <p:par>
                          <p:cTn id="28" fill="hold" nodeType="afterGroup">
                            <p:stCondLst>
                              <p:cond delay="1000"/>
                            </p:stCondLst>
                            <p:childTnLst>
                              <p:par>
                                <p:cTn id="29" presetID="49" presetClass="entr" presetSubtype="0" decel="100000" fill="hold" grpId="0" nodeType="afterEffect">
                                  <p:stCondLst>
                                    <p:cond delay="0"/>
                                  </p:stCondLst>
                                  <p:childTnLst>
                                    <p:set>
                                      <p:cBhvr>
                                        <p:cTn id="30" dur="1" fill="hold">
                                          <p:stCondLst>
                                            <p:cond delay="0"/>
                                          </p:stCondLst>
                                        </p:cTn>
                                        <p:tgtEl>
                                          <p:spTgt spid="5128"/>
                                        </p:tgtEl>
                                        <p:attrNameLst>
                                          <p:attrName>style.visibility</p:attrName>
                                        </p:attrNameLst>
                                      </p:cBhvr>
                                      <p:to>
                                        <p:strVal val="visible"/>
                                      </p:to>
                                    </p:set>
                                    <p:anim calcmode="lin" valueType="num">
                                      <p:cBhvr>
                                        <p:cTn id="31" dur="1000" fill="hold"/>
                                        <p:tgtEl>
                                          <p:spTgt spid="5128"/>
                                        </p:tgtEl>
                                        <p:attrNameLst>
                                          <p:attrName>ppt_w</p:attrName>
                                        </p:attrNameLst>
                                      </p:cBhvr>
                                      <p:tavLst>
                                        <p:tav tm="0">
                                          <p:val>
                                            <p:fltVal val="0"/>
                                          </p:val>
                                        </p:tav>
                                        <p:tav tm="100000">
                                          <p:val>
                                            <p:strVal val="#ppt_w"/>
                                          </p:val>
                                        </p:tav>
                                      </p:tavLst>
                                    </p:anim>
                                    <p:anim calcmode="lin" valueType="num">
                                      <p:cBhvr>
                                        <p:cTn id="32" dur="1000" fill="hold"/>
                                        <p:tgtEl>
                                          <p:spTgt spid="5128"/>
                                        </p:tgtEl>
                                        <p:attrNameLst>
                                          <p:attrName>ppt_h</p:attrName>
                                        </p:attrNameLst>
                                      </p:cBhvr>
                                      <p:tavLst>
                                        <p:tav tm="0">
                                          <p:val>
                                            <p:fltVal val="0"/>
                                          </p:val>
                                        </p:tav>
                                        <p:tav tm="100000">
                                          <p:val>
                                            <p:strVal val="#ppt_h"/>
                                          </p:val>
                                        </p:tav>
                                      </p:tavLst>
                                    </p:anim>
                                    <p:anim calcmode="lin" valueType="num">
                                      <p:cBhvr>
                                        <p:cTn id="33" dur="1000" fill="hold"/>
                                        <p:tgtEl>
                                          <p:spTgt spid="5128"/>
                                        </p:tgtEl>
                                        <p:attrNameLst>
                                          <p:attrName>style.rotation</p:attrName>
                                        </p:attrNameLst>
                                      </p:cBhvr>
                                      <p:tavLst>
                                        <p:tav tm="0">
                                          <p:val>
                                            <p:fltVal val="360"/>
                                          </p:val>
                                        </p:tav>
                                        <p:tav tm="100000">
                                          <p:val>
                                            <p:fltVal val="0"/>
                                          </p:val>
                                        </p:tav>
                                      </p:tavLst>
                                    </p:anim>
                                    <p:animEffect transition="in" filter="fade">
                                      <p:cBhvr>
                                        <p:cTn id="34" dur="1000"/>
                                        <p:tgtEl>
                                          <p:spTgt spid="5128"/>
                                        </p:tgtEl>
                                      </p:cBhvr>
                                    </p:animEffect>
                                  </p:childTnLst>
                                </p:cTn>
                              </p:par>
                              <p:par>
                                <p:cTn id="35" presetID="1" presetClass="entr" presetSubtype="0" fill="hold" grpId="0" nodeType="withEffect">
                                  <p:stCondLst>
                                    <p:cond delay="0"/>
                                  </p:stCondLst>
                                  <p:childTnLst>
                                    <p:set>
                                      <p:cBhvr>
                                        <p:cTn id="36" dur="1" fill="hold">
                                          <p:stCondLst>
                                            <p:cond delay="0"/>
                                          </p:stCondLst>
                                        </p:cTn>
                                        <p:tgtEl>
                                          <p:spTgt spid="2"/>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nodeType="clickEffect">
                                  <p:stCondLst>
                                    <p:cond delay="0"/>
                                  </p:stCondLst>
                                  <p:childTnLst>
                                    <p:set>
                                      <p:cBhvr>
                                        <p:cTn id="40" dur="1" fill="hold">
                                          <p:stCondLst>
                                            <p:cond delay="0"/>
                                          </p:stCondLst>
                                        </p:cTn>
                                        <p:tgtEl>
                                          <p:spTgt spid="5123">
                                            <p:txEl>
                                              <p:pRg st="13" end="13"/>
                                            </p:txEl>
                                          </p:spTgt>
                                        </p:tgtEl>
                                        <p:attrNameLst>
                                          <p:attrName>style.visibility</p:attrName>
                                        </p:attrNameLst>
                                      </p:cBhvr>
                                      <p:to>
                                        <p:strVal val="visible"/>
                                      </p:to>
                                    </p:set>
                                    <p:animEffect transition="in" filter="fade">
                                      <p:cBhvr>
                                        <p:cTn id="41" dur="2000"/>
                                        <p:tgtEl>
                                          <p:spTgt spid="5123">
                                            <p:txEl>
                                              <p:pRg st="13" end="13"/>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5123">
                                            <p:txEl>
                                              <p:pRg st="14" end="14"/>
                                            </p:txEl>
                                          </p:spTgt>
                                        </p:tgtEl>
                                        <p:attrNameLst>
                                          <p:attrName>style.visibility</p:attrName>
                                        </p:attrNameLst>
                                      </p:cBhvr>
                                      <p:to>
                                        <p:strVal val="visible"/>
                                      </p:to>
                                    </p:set>
                                    <p:animEffect transition="in" filter="fade">
                                      <p:cBhvr>
                                        <p:cTn id="44" dur="2000"/>
                                        <p:tgtEl>
                                          <p:spTgt spid="5123">
                                            <p:txEl>
                                              <p:pRg st="14" end="14"/>
                                            </p:txEl>
                                          </p:spTgt>
                                        </p:tgtEl>
                                      </p:cBhvr>
                                    </p:animEffect>
                                  </p:childTnLst>
                                </p:cTn>
                              </p:par>
                            </p:childTnLst>
                          </p:cTn>
                        </p:par>
                        <p:par>
                          <p:cTn id="45" fill="hold" nodeType="afterGroup">
                            <p:stCondLst>
                              <p:cond delay="2000"/>
                            </p:stCondLst>
                            <p:childTnLst>
                              <p:par>
                                <p:cTn id="46" presetID="10" presetClass="entr" presetSubtype="0" fill="hold" nodeType="afterEffect">
                                  <p:stCondLst>
                                    <p:cond delay="0"/>
                                  </p:stCondLst>
                                  <p:childTnLst>
                                    <p:set>
                                      <p:cBhvr>
                                        <p:cTn id="47" dur="1" fill="hold">
                                          <p:stCondLst>
                                            <p:cond delay="0"/>
                                          </p:stCondLst>
                                        </p:cTn>
                                        <p:tgtEl>
                                          <p:spTgt spid="5125"/>
                                        </p:tgtEl>
                                        <p:attrNameLst>
                                          <p:attrName>style.visibility</p:attrName>
                                        </p:attrNameLst>
                                      </p:cBhvr>
                                      <p:to>
                                        <p:strVal val="visible"/>
                                      </p:to>
                                    </p:set>
                                    <p:animEffect transition="in" filter="fade">
                                      <p:cBhvr>
                                        <p:cTn id="48" dur="2000"/>
                                        <p:tgtEl>
                                          <p:spTgt spid="5125"/>
                                        </p:tgtEl>
                                      </p:cBhvr>
                                    </p:animEffect>
                                  </p:childTnLst>
                                </p:cTn>
                              </p:par>
                              <p:par>
                                <p:cTn id="49" presetID="1" presetClass="entr" presetSubtype="0"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childTnLst>
                          </p:cTn>
                        </p:par>
                        <p:par>
                          <p:cTn id="51" fill="hold" nodeType="afterGroup">
                            <p:stCondLst>
                              <p:cond delay="4000"/>
                            </p:stCondLst>
                            <p:childTnLst>
                              <p:par>
                                <p:cTn id="52" presetID="49" presetClass="entr" presetSubtype="0" decel="100000" fill="hold" grpId="0" nodeType="afterEffect">
                                  <p:stCondLst>
                                    <p:cond delay="0"/>
                                  </p:stCondLst>
                                  <p:childTnLst>
                                    <p:set>
                                      <p:cBhvr>
                                        <p:cTn id="53" dur="1" fill="hold">
                                          <p:stCondLst>
                                            <p:cond delay="0"/>
                                          </p:stCondLst>
                                        </p:cTn>
                                        <p:tgtEl>
                                          <p:spTgt spid="5126"/>
                                        </p:tgtEl>
                                        <p:attrNameLst>
                                          <p:attrName>style.visibility</p:attrName>
                                        </p:attrNameLst>
                                      </p:cBhvr>
                                      <p:to>
                                        <p:strVal val="visible"/>
                                      </p:to>
                                    </p:set>
                                    <p:anim calcmode="lin" valueType="num">
                                      <p:cBhvr>
                                        <p:cTn id="54" dur="1000" fill="hold"/>
                                        <p:tgtEl>
                                          <p:spTgt spid="5126"/>
                                        </p:tgtEl>
                                        <p:attrNameLst>
                                          <p:attrName>ppt_w</p:attrName>
                                        </p:attrNameLst>
                                      </p:cBhvr>
                                      <p:tavLst>
                                        <p:tav tm="0">
                                          <p:val>
                                            <p:fltVal val="0"/>
                                          </p:val>
                                        </p:tav>
                                        <p:tav tm="100000">
                                          <p:val>
                                            <p:strVal val="#ppt_w"/>
                                          </p:val>
                                        </p:tav>
                                      </p:tavLst>
                                    </p:anim>
                                    <p:anim calcmode="lin" valueType="num">
                                      <p:cBhvr>
                                        <p:cTn id="55" dur="1000" fill="hold"/>
                                        <p:tgtEl>
                                          <p:spTgt spid="5126"/>
                                        </p:tgtEl>
                                        <p:attrNameLst>
                                          <p:attrName>ppt_h</p:attrName>
                                        </p:attrNameLst>
                                      </p:cBhvr>
                                      <p:tavLst>
                                        <p:tav tm="0">
                                          <p:val>
                                            <p:fltVal val="0"/>
                                          </p:val>
                                        </p:tav>
                                        <p:tav tm="100000">
                                          <p:val>
                                            <p:strVal val="#ppt_h"/>
                                          </p:val>
                                        </p:tav>
                                      </p:tavLst>
                                    </p:anim>
                                    <p:anim calcmode="lin" valueType="num">
                                      <p:cBhvr>
                                        <p:cTn id="56" dur="1000" fill="hold"/>
                                        <p:tgtEl>
                                          <p:spTgt spid="5126"/>
                                        </p:tgtEl>
                                        <p:attrNameLst>
                                          <p:attrName>style.rotation</p:attrName>
                                        </p:attrNameLst>
                                      </p:cBhvr>
                                      <p:tavLst>
                                        <p:tav tm="0">
                                          <p:val>
                                            <p:fltVal val="360"/>
                                          </p:val>
                                        </p:tav>
                                        <p:tav tm="100000">
                                          <p:val>
                                            <p:fltVal val="0"/>
                                          </p:val>
                                        </p:tav>
                                      </p:tavLst>
                                    </p:anim>
                                    <p:animEffect transition="in" filter="fade">
                                      <p:cBhvr>
                                        <p:cTn id="57" dur="10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animBg="1"/>
      <p:bldP spid="5127" grpId="0" animBg="1"/>
      <p:bldP spid="5128" grpId="0" animBg="1"/>
      <p:bldP spid="2"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liennummernplatzhalter 4"/>
          <p:cNvSpPr>
            <a:spLocks noGrp="1"/>
          </p:cNvSpPr>
          <p:nvPr>
            <p:ph type="sldNum" sz="quarter" idx="12"/>
          </p:nvPr>
        </p:nvSpPr>
        <p:spPr/>
        <p:txBody>
          <a:bodyPr/>
          <a:lstStyle/>
          <a:p>
            <a:fld id="{82233B2F-1770-4083-8F92-950C86F361F1}" type="slidenum">
              <a:rPr lang="de-DE"/>
              <a:pPr/>
              <a:t>5</a:t>
            </a:fld>
            <a:endParaRPr lang="de-DE"/>
          </a:p>
        </p:txBody>
      </p:sp>
      <p:sp>
        <p:nvSpPr>
          <p:cNvPr id="6147" name="Rectangle 3"/>
          <p:cNvSpPr>
            <a:spLocks noChangeArrowheads="1"/>
          </p:cNvSpPr>
          <p:nvPr/>
        </p:nvSpPr>
        <p:spPr bwMode="auto">
          <a:xfrm>
            <a:off x="179388" y="1268413"/>
            <a:ext cx="8964612" cy="5316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2" eaLnBrk="0" hangingPunct="0">
              <a:lnSpc>
                <a:spcPts val="2138"/>
              </a:lnSpc>
            </a:pPr>
            <a:endParaRPr lang="de-AT" sz="900" dirty="0">
              <a:solidFill>
                <a:srgbClr val="FF0000"/>
              </a:solidFill>
            </a:endParaRPr>
          </a:p>
          <a:p>
            <a:pPr lvl="1"/>
            <a:endParaRPr lang="de-AT" dirty="0"/>
          </a:p>
          <a:p>
            <a:pPr lvl="1"/>
            <a:r>
              <a:rPr lang="de-AT" dirty="0"/>
              <a:t>3. Vor dem Herausheben </a:t>
            </a:r>
            <a:r>
              <a:rPr lang="de-AT" dirty="0" smtClean="0"/>
              <a:t>Arm- und Beinfreiheit </a:t>
            </a:r>
            <a:r>
              <a:rPr lang="de-AT" dirty="0"/>
              <a:t>der </a:t>
            </a:r>
            <a:r>
              <a:rPr lang="de-AT" dirty="0" smtClean="0"/>
              <a:t>Person</a:t>
            </a:r>
          </a:p>
          <a:p>
            <a:pPr lvl="1"/>
            <a:r>
              <a:rPr lang="de-AT" dirty="0"/>
              <a:t> </a:t>
            </a:r>
            <a:r>
              <a:rPr lang="de-AT" dirty="0" smtClean="0"/>
              <a:t>    sicherstellen!</a:t>
            </a:r>
            <a:endParaRPr lang="de-AT" dirty="0"/>
          </a:p>
          <a:p>
            <a:pPr lvl="1"/>
            <a:endParaRPr lang="de-AT" dirty="0" smtClean="0"/>
          </a:p>
          <a:p>
            <a:pPr lvl="1"/>
            <a:endParaRPr lang="de-AT" dirty="0"/>
          </a:p>
          <a:p>
            <a:pPr lvl="1"/>
            <a:endParaRPr lang="de-AT" sz="800" dirty="0"/>
          </a:p>
          <a:p>
            <a:pPr lvl="1"/>
            <a:r>
              <a:rPr lang="de-AT" dirty="0"/>
              <a:t>4. Sicherheitsgurt öffnen und dabei den Verunglückten </a:t>
            </a:r>
            <a:r>
              <a:rPr lang="de-AT" dirty="0" smtClean="0"/>
              <a:t>festhalten.</a:t>
            </a:r>
            <a:endParaRPr lang="de-AT" dirty="0"/>
          </a:p>
          <a:p>
            <a:pPr lvl="1"/>
            <a:endParaRPr lang="de-AT" sz="800" dirty="0"/>
          </a:p>
          <a:p>
            <a:pPr lvl="1"/>
            <a:endParaRPr lang="de-AT" dirty="0"/>
          </a:p>
          <a:p>
            <a:pPr lvl="1"/>
            <a:endParaRPr lang="de-AT" dirty="0"/>
          </a:p>
          <a:p>
            <a:pPr lvl="1"/>
            <a:endParaRPr lang="de-AT" dirty="0"/>
          </a:p>
          <a:p>
            <a:pPr lvl="1"/>
            <a:endParaRPr lang="de-AT" dirty="0"/>
          </a:p>
          <a:p>
            <a:pPr lvl="1"/>
            <a:endParaRPr lang="de-AT" dirty="0"/>
          </a:p>
          <a:p>
            <a:pPr lvl="1"/>
            <a:endParaRPr lang="de-AT" dirty="0" smtClean="0"/>
          </a:p>
          <a:p>
            <a:pPr lvl="1"/>
            <a:endParaRPr lang="de-AT" dirty="0"/>
          </a:p>
          <a:p>
            <a:pPr lvl="1"/>
            <a:r>
              <a:rPr lang="de-AT" dirty="0"/>
              <a:t>5. Den zu Bergenden leicht nach vorne beugen, einen Unterarm umfassen und ihn   rechtwinkelig gebeugt vor dessen Körper legen, dann von hinten unter beide Achselhöhlen des Verletzten durchgreifen und den quer liegenden Unterarm </a:t>
            </a:r>
            <a:r>
              <a:rPr lang="de-AT" dirty="0" smtClean="0"/>
              <a:t>erfassen. </a:t>
            </a:r>
            <a:r>
              <a:rPr lang="de-AT" i="1" dirty="0">
                <a:solidFill>
                  <a:srgbClr val="0000FF"/>
                </a:solidFill>
              </a:rPr>
              <a:t>(alle fünf Finger ergreifen von oben her den Unterarm)</a:t>
            </a:r>
            <a:endParaRPr lang="de-DE" i="1" dirty="0">
              <a:solidFill>
                <a:srgbClr val="0000FF"/>
              </a:solidFill>
            </a:endParaRPr>
          </a:p>
        </p:txBody>
      </p:sp>
      <p:pic>
        <p:nvPicPr>
          <p:cNvPr id="6148" name="Picture 4" descr="picture"/>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2950" y="1557338"/>
            <a:ext cx="1893888" cy="1533525"/>
          </a:xfrm>
          <a:prstGeom prst="rect">
            <a:avLst/>
          </a:prstGeom>
          <a:solidFill>
            <a:srgbClr val="FFFFFF"/>
          </a:solidFill>
          <a:ln w="9525">
            <a:solidFill>
              <a:srgbClr val="000000"/>
            </a:solidFill>
            <a:round/>
            <a:headEnd/>
            <a:tailEnd/>
          </a:ln>
        </p:spPr>
      </p:pic>
      <p:pic>
        <p:nvPicPr>
          <p:cNvPr id="6149" name="Picture 5" descr="picture"/>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58583" y="3429000"/>
            <a:ext cx="4824413" cy="1871663"/>
          </a:xfrm>
          <a:prstGeom prst="rect">
            <a:avLst/>
          </a:prstGeom>
          <a:solidFill>
            <a:srgbClr val="FFFFFF"/>
          </a:solidFill>
          <a:ln w="9525">
            <a:solidFill>
              <a:srgbClr val="000000"/>
            </a:solidFill>
            <a:round/>
            <a:headEnd/>
            <a:tailEnd/>
          </a:ln>
        </p:spPr>
      </p:pic>
      <p:sp>
        <p:nvSpPr>
          <p:cNvPr id="6150" name="Rectangle 6"/>
          <p:cNvSpPr>
            <a:spLocks noChangeArrowheads="1"/>
          </p:cNvSpPr>
          <p:nvPr/>
        </p:nvSpPr>
        <p:spPr bwMode="auto">
          <a:xfrm>
            <a:off x="4375765" y="3429000"/>
            <a:ext cx="2303462" cy="1871663"/>
          </a:xfrm>
          <a:prstGeom prst="rect">
            <a:avLst/>
          </a:prstGeom>
          <a:solidFill>
            <a:schemeClr val="bg1"/>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151" name="Line 7"/>
          <p:cNvSpPr>
            <a:spLocks noChangeShapeType="1"/>
          </p:cNvSpPr>
          <p:nvPr/>
        </p:nvSpPr>
        <p:spPr bwMode="auto">
          <a:xfrm flipH="1">
            <a:off x="8604250" y="2349500"/>
            <a:ext cx="217488" cy="574675"/>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152" name="Line 8"/>
          <p:cNvSpPr>
            <a:spLocks noChangeShapeType="1"/>
          </p:cNvSpPr>
          <p:nvPr/>
        </p:nvSpPr>
        <p:spPr bwMode="auto">
          <a:xfrm>
            <a:off x="2390549" y="4078288"/>
            <a:ext cx="142875" cy="719137"/>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153" name="Line 9"/>
          <p:cNvSpPr>
            <a:spLocks noChangeShapeType="1"/>
          </p:cNvSpPr>
          <p:nvPr/>
        </p:nvSpPr>
        <p:spPr bwMode="auto">
          <a:xfrm>
            <a:off x="5580063" y="4221163"/>
            <a:ext cx="144462" cy="576262"/>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154" name="Line 10"/>
          <p:cNvSpPr>
            <a:spLocks noChangeShapeType="1"/>
          </p:cNvSpPr>
          <p:nvPr/>
        </p:nvSpPr>
        <p:spPr bwMode="auto">
          <a:xfrm>
            <a:off x="5121843" y="4221161"/>
            <a:ext cx="144462" cy="576263"/>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pic>
        <p:nvPicPr>
          <p:cNvPr id="6155" name="Picture 11" descr="OOE_Landeswappen-logo-BA92528D3C-seek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0650" y="115888"/>
            <a:ext cx="1008063" cy="1008062"/>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descr="Jugendwappe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 y="228600"/>
            <a:ext cx="619125" cy="762000"/>
          </a:xfrm>
          <a:prstGeom prst="rect">
            <a:avLst/>
          </a:prstGeom>
          <a:noFill/>
          <a:extLst>
            <a:ext uri="{909E8E84-426E-40DD-AFC4-6F175D3DCCD1}">
              <a14:hiddenFill xmlns:a14="http://schemas.microsoft.com/office/drawing/2010/main">
                <a:solidFill>
                  <a:srgbClr val="FFFFFF"/>
                </a:solidFill>
              </a14:hiddenFill>
            </a:ext>
          </a:extLst>
        </p:spPr>
      </p:pic>
      <p:sp>
        <p:nvSpPr>
          <p:cNvPr id="15" name="Rechteck 14"/>
          <p:cNvSpPr/>
          <p:nvPr/>
        </p:nvSpPr>
        <p:spPr>
          <a:xfrm>
            <a:off x="1379084" y="298716"/>
            <a:ext cx="6259512" cy="954107"/>
          </a:xfrm>
          <a:prstGeom prst="rect">
            <a:avLst/>
          </a:prstGeom>
        </p:spPr>
        <p:txBody>
          <a:bodyPr wrap="square">
            <a:spAutoFit/>
          </a:bodyPr>
          <a:lstStyle/>
          <a:p>
            <a:pPr lvl="0" algn="ctr" eaLnBrk="0" hangingPunct="0"/>
            <a:r>
              <a:rPr lang="de-AT" sz="2800" b="1" dirty="0" smtClean="0">
                <a:solidFill>
                  <a:srgbClr val="FF0000"/>
                </a:solidFill>
                <a:effectLst>
                  <a:outerShdw blurRad="38100" dist="38100" dir="2700000" algn="tl">
                    <a:srgbClr val="C0C0C0"/>
                  </a:outerShdw>
                </a:effectLst>
              </a:rPr>
              <a:t>Retten aus einer akuten Gefahrenzone</a:t>
            </a:r>
          </a:p>
          <a:p>
            <a:pPr lvl="0" algn="ctr" eaLnBrk="0" hangingPunct="0"/>
            <a:r>
              <a:rPr lang="de-AT" sz="2800" b="1" dirty="0" smtClean="0">
                <a:solidFill>
                  <a:srgbClr val="FF0000"/>
                </a:solidFill>
                <a:effectLst>
                  <a:outerShdw blurRad="38100" dist="38100" dir="2700000" algn="tl">
                    <a:srgbClr val="C0C0C0"/>
                  </a:outerShdw>
                </a:effectLst>
              </a:rPr>
              <a:t>RAUTECKGRIFF </a:t>
            </a:r>
            <a:r>
              <a:rPr lang="de-AT" sz="1000" b="1" dirty="0" smtClean="0">
                <a:solidFill>
                  <a:srgbClr val="FF0000"/>
                </a:solidFill>
                <a:effectLst>
                  <a:outerShdw blurRad="38100" dist="38100" dir="2700000" algn="tl">
                    <a:srgbClr val="C0C0C0"/>
                  </a:outerShdw>
                </a:effectLst>
              </a:rPr>
              <a:t>(2)</a:t>
            </a:r>
            <a:endParaRPr lang="de-AT" sz="2000" dirty="0">
              <a:solidFill>
                <a:srgbClr val="FF0000"/>
              </a:solidFill>
            </a:endParaRPr>
          </a:p>
        </p:txBody>
      </p:sp>
      <p:sp>
        <p:nvSpPr>
          <p:cNvPr id="16" name="Rechteck 15"/>
          <p:cNvSpPr/>
          <p:nvPr/>
        </p:nvSpPr>
        <p:spPr>
          <a:xfrm>
            <a:off x="3472172" y="5115996"/>
            <a:ext cx="798617" cy="184666"/>
          </a:xfrm>
          <a:prstGeom prst="rect">
            <a:avLst/>
          </a:prstGeom>
        </p:spPr>
        <p:txBody>
          <a:bodyPr wrap="none">
            <a:spAutoFit/>
          </a:bodyPr>
          <a:lstStyle/>
          <a:p>
            <a:r>
              <a:rPr lang="de-DE" sz="600" b="1" dirty="0" smtClean="0"/>
              <a:t>Foto W. Weishäupl</a:t>
            </a:r>
            <a:endParaRPr lang="de-DE" sz="600" dirty="0"/>
          </a:p>
        </p:txBody>
      </p:sp>
      <p:sp>
        <p:nvSpPr>
          <p:cNvPr id="17" name="Rechteck 16"/>
          <p:cNvSpPr/>
          <p:nvPr/>
        </p:nvSpPr>
        <p:spPr>
          <a:xfrm>
            <a:off x="7106817" y="2906197"/>
            <a:ext cx="798617" cy="184666"/>
          </a:xfrm>
          <a:prstGeom prst="rect">
            <a:avLst/>
          </a:prstGeom>
        </p:spPr>
        <p:txBody>
          <a:bodyPr wrap="none">
            <a:spAutoFit/>
          </a:bodyPr>
          <a:lstStyle/>
          <a:p>
            <a:r>
              <a:rPr lang="de-DE" sz="600" b="1" dirty="0" smtClean="0"/>
              <a:t>Foto W. Weishäupl</a:t>
            </a:r>
            <a:endParaRPr lang="de-DE" sz="600" dirty="0"/>
          </a:p>
        </p:txBody>
      </p:sp>
      <p:sp>
        <p:nvSpPr>
          <p:cNvPr id="18" name="Rechteck 17"/>
          <p:cNvSpPr/>
          <p:nvPr/>
        </p:nvSpPr>
        <p:spPr>
          <a:xfrm>
            <a:off x="5899136" y="5115996"/>
            <a:ext cx="798617" cy="184666"/>
          </a:xfrm>
          <a:prstGeom prst="rect">
            <a:avLst/>
          </a:prstGeom>
        </p:spPr>
        <p:txBody>
          <a:bodyPr wrap="none">
            <a:spAutoFit/>
          </a:bodyPr>
          <a:lstStyle/>
          <a:p>
            <a:r>
              <a:rPr lang="de-DE" sz="600" b="1" dirty="0" smtClean="0"/>
              <a:t>Foto W. Weishäupl</a:t>
            </a:r>
            <a:endParaRPr lang="de-DE" sz="600" dirty="0"/>
          </a:p>
        </p:txBody>
      </p:sp>
      <p:sp>
        <p:nvSpPr>
          <p:cNvPr id="2" name="Datumsplatzhalter 1"/>
          <p:cNvSpPr>
            <a:spLocks noGrp="1"/>
          </p:cNvSpPr>
          <p:nvPr>
            <p:ph type="dt" sz="half" idx="10"/>
          </p:nvPr>
        </p:nvSpPr>
        <p:spPr/>
        <p:txBody>
          <a:bodyPr/>
          <a:lstStyle/>
          <a:p>
            <a:r>
              <a:rPr lang="de-DE" smtClean="0"/>
              <a:t>12.03.2013</a:t>
            </a:r>
            <a:endParaRPr lang="de-DE"/>
          </a:p>
        </p:txBody>
      </p:sp>
      <p:sp>
        <p:nvSpPr>
          <p:cNvPr id="3" name="Fußzeilenplatzhalter 2"/>
          <p:cNvSpPr>
            <a:spLocks noGrp="1"/>
          </p:cNvSpPr>
          <p:nvPr>
            <p:ph type="ftr" sz="quarter" idx="11"/>
          </p:nvPr>
        </p:nvSpPr>
        <p:spPr/>
        <p:txBody>
          <a:bodyPr/>
          <a:lstStyle/>
          <a:p>
            <a:r>
              <a:rPr lang="de-DE" smtClean="0"/>
              <a:t>OöLFV</a:t>
            </a:r>
            <a:endParaRPr lang="de-DE"/>
          </a:p>
        </p:txBody>
      </p:sp>
    </p:spTree>
    <p:extLst>
      <p:ext uri="{BB962C8B-B14F-4D97-AF65-F5344CB8AC3E}">
        <p14:creationId xmlns:p14="http://schemas.microsoft.com/office/powerpoint/2010/main" val="39976203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0"/>
                                          </p:stCondLst>
                                        </p:cTn>
                                        <p:tgtEl>
                                          <p:spTgt spid="614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7">
                                            <p:txEl>
                                              <p:pRg st="3" end="3"/>
                                            </p:txEl>
                                          </p:spTgt>
                                        </p:tgtEl>
                                        <p:attrNameLst>
                                          <p:attrName>style.visibility</p:attrName>
                                        </p:attrNameLst>
                                      </p:cBhvr>
                                      <p:to>
                                        <p:strVal val="visible"/>
                                      </p:to>
                                    </p:set>
                                  </p:childTnLst>
                                </p:cTn>
                              </p:par>
                            </p:childTnLst>
                          </p:cTn>
                        </p:par>
                        <p:par>
                          <p:cTn id="9" fill="hold" nodeType="afterGroup">
                            <p:stCondLst>
                              <p:cond delay="0"/>
                            </p:stCondLst>
                            <p:childTnLst>
                              <p:par>
                                <p:cTn id="10" presetID="1" presetClass="entr" presetSubtype="0" fill="hold" nodeType="afterEffect">
                                  <p:stCondLst>
                                    <p:cond delay="0"/>
                                  </p:stCondLst>
                                  <p:childTnLst>
                                    <p:set>
                                      <p:cBhvr>
                                        <p:cTn id="11" dur="1" fill="hold">
                                          <p:stCondLst>
                                            <p:cond delay="0"/>
                                          </p:stCondLst>
                                        </p:cTn>
                                        <p:tgtEl>
                                          <p:spTgt spid="6148"/>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7"/>
                                        </p:tgtEl>
                                        <p:attrNameLst>
                                          <p:attrName>style.visibility</p:attrName>
                                        </p:attrNameLst>
                                      </p:cBhvr>
                                      <p:to>
                                        <p:strVal val="visible"/>
                                      </p:to>
                                    </p:set>
                                  </p:childTnLst>
                                </p:cTn>
                              </p:par>
                            </p:childTnLst>
                          </p:cTn>
                        </p:par>
                        <p:par>
                          <p:cTn id="14" fill="hold" nodeType="afterGroup">
                            <p:stCondLst>
                              <p:cond delay="0"/>
                            </p:stCondLst>
                            <p:childTnLst>
                              <p:par>
                                <p:cTn id="15" presetID="49" presetClass="entr" presetSubtype="0" decel="100000" fill="hold" grpId="0" nodeType="afterEffect">
                                  <p:stCondLst>
                                    <p:cond delay="0"/>
                                  </p:stCondLst>
                                  <p:childTnLst>
                                    <p:set>
                                      <p:cBhvr>
                                        <p:cTn id="16" dur="1" fill="hold">
                                          <p:stCondLst>
                                            <p:cond delay="0"/>
                                          </p:stCondLst>
                                        </p:cTn>
                                        <p:tgtEl>
                                          <p:spTgt spid="6151"/>
                                        </p:tgtEl>
                                        <p:attrNameLst>
                                          <p:attrName>style.visibility</p:attrName>
                                        </p:attrNameLst>
                                      </p:cBhvr>
                                      <p:to>
                                        <p:strVal val="visible"/>
                                      </p:to>
                                    </p:set>
                                    <p:anim calcmode="lin" valueType="num">
                                      <p:cBhvr>
                                        <p:cTn id="17" dur="1000" fill="hold"/>
                                        <p:tgtEl>
                                          <p:spTgt spid="6151"/>
                                        </p:tgtEl>
                                        <p:attrNameLst>
                                          <p:attrName>ppt_w</p:attrName>
                                        </p:attrNameLst>
                                      </p:cBhvr>
                                      <p:tavLst>
                                        <p:tav tm="0">
                                          <p:val>
                                            <p:fltVal val="0"/>
                                          </p:val>
                                        </p:tav>
                                        <p:tav tm="100000">
                                          <p:val>
                                            <p:strVal val="#ppt_w"/>
                                          </p:val>
                                        </p:tav>
                                      </p:tavLst>
                                    </p:anim>
                                    <p:anim calcmode="lin" valueType="num">
                                      <p:cBhvr>
                                        <p:cTn id="18" dur="1000" fill="hold"/>
                                        <p:tgtEl>
                                          <p:spTgt spid="6151"/>
                                        </p:tgtEl>
                                        <p:attrNameLst>
                                          <p:attrName>ppt_h</p:attrName>
                                        </p:attrNameLst>
                                      </p:cBhvr>
                                      <p:tavLst>
                                        <p:tav tm="0">
                                          <p:val>
                                            <p:fltVal val="0"/>
                                          </p:val>
                                        </p:tav>
                                        <p:tav tm="100000">
                                          <p:val>
                                            <p:strVal val="#ppt_h"/>
                                          </p:val>
                                        </p:tav>
                                      </p:tavLst>
                                    </p:anim>
                                    <p:anim calcmode="lin" valueType="num">
                                      <p:cBhvr>
                                        <p:cTn id="19" dur="1000" fill="hold"/>
                                        <p:tgtEl>
                                          <p:spTgt spid="6151"/>
                                        </p:tgtEl>
                                        <p:attrNameLst>
                                          <p:attrName>style.rotation</p:attrName>
                                        </p:attrNameLst>
                                      </p:cBhvr>
                                      <p:tavLst>
                                        <p:tav tm="0">
                                          <p:val>
                                            <p:fltVal val="360"/>
                                          </p:val>
                                        </p:tav>
                                        <p:tav tm="100000">
                                          <p:val>
                                            <p:fltVal val="0"/>
                                          </p:val>
                                        </p:tav>
                                      </p:tavLst>
                                    </p:anim>
                                    <p:animEffect transition="in" filter="fade">
                                      <p:cBhvr>
                                        <p:cTn id="20" dur="1000"/>
                                        <p:tgtEl>
                                          <p:spTgt spid="6151"/>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147">
                                            <p:txEl>
                                              <p:pRg st="7" end="7"/>
                                            </p:txEl>
                                          </p:spTgt>
                                        </p:tgtEl>
                                        <p:attrNameLst>
                                          <p:attrName>style.visibility</p:attrName>
                                        </p:attrNameLst>
                                      </p:cBhvr>
                                      <p:to>
                                        <p:strVal val="visible"/>
                                      </p:to>
                                    </p:set>
                                  </p:childTnLst>
                                </p:cTn>
                              </p:par>
                            </p:childTnLst>
                          </p:cTn>
                        </p:par>
                        <p:par>
                          <p:cTn id="25" fill="hold" nodeType="afterGroup">
                            <p:stCondLst>
                              <p:cond delay="0"/>
                            </p:stCondLst>
                            <p:childTnLst>
                              <p:par>
                                <p:cTn id="26" presetID="10" presetClass="entr" presetSubtype="0" fill="hold" nodeType="afterEffect">
                                  <p:stCondLst>
                                    <p:cond delay="0"/>
                                  </p:stCondLst>
                                  <p:childTnLst>
                                    <p:set>
                                      <p:cBhvr>
                                        <p:cTn id="27" dur="1" fill="hold">
                                          <p:stCondLst>
                                            <p:cond delay="0"/>
                                          </p:stCondLst>
                                        </p:cTn>
                                        <p:tgtEl>
                                          <p:spTgt spid="6149"/>
                                        </p:tgtEl>
                                        <p:attrNameLst>
                                          <p:attrName>style.visibility</p:attrName>
                                        </p:attrNameLst>
                                      </p:cBhvr>
                                      <p:to>
                                        <p:strVal val="visible"/>
                                      </p:to>
                                    </p:set>
                                    <p:animEffect transition="in" filter="fade">
                                      <p:cBhvr>
                                        <p:cTn id="28" dur="1000"/>
                                        <p:tgtEl>
                                          <p:spTgt spid="6149"/>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par>
                          <p:cTn id="31" fill="hold" nodeType="afterGroup">
                            <p:stCondLst>
                              <p:cond delay="1000"/>
                            </p:stCondLst>
                            <p:childTnLst>
                              <p:par>
                                <p:cTn id="32" presetID="49" presetClass="entr" presetSubtype="0" decel="100000" fill="hold" grpId="0" nodeType="afterEffect">
                                  <p:stCondLst>
                                    <p:cond delay="0"/>
                                  </p:stCondLst>
                                  <p:childTnLst>
                                    <p:set>
                                      <p:cBhvr>
                                        <p:cTn id="33" dur="1" fill="hold">
                                          <p:stCondLst>
                                            <p:cond delay="0"/>
                                          </p:stCondLst>
                                        </p:cTn>
                                        <p:tgtEl>
                                          <p:spTgt spid="6152"/>
                                        </p:tgtEl>
                                        <p:attrNameLst>
                                          <p:attrName>style.visibility</p:attrName>
                                        </p:attrNameLst>
                                      </p:cBhvr>
                                      <p:to>
                                        <p:strVal val="visible"/>
                                      </p:to>
                                    </p:set>
                                    <p:anim calcmode="lin" valueType="num">
                                      <p:cBhvr>
                                        <p:cTn id="34" dur="1000" fill="hold"/>
                                        <p:tgtEl>
                                          <p:spTgt spid="6152"/>
                                        </p:tgtEl>
                                        <p:attrNameLst>
                                          <p:attrName>ppt_w</p:attrName>
                                        </p:attrNameLst>
                                      </p:cBhvr>
                                      <p:tavLst>
                                        <p:tav tm="0">
                                          <p:val>
                                            <p:fltVal val="0"/>
                                          </p:val>
                                        </p:tav>
                                        <p:tav tm="100000">
                                          <p:val>
                                            <p:strVal val="#ppt_w"/>
                                          </p:val>
                                        </p:tav>
                                      </p:tavLst>
                                    </p:anim>
                                    <p:anim calcmode="lin" valueType="num">
                                      <p:cBhvr>
                                        <p:cTn id="35" dur="1000" fill="hold"/>
                                        <p:tgtEl>
                                          <p:spTgt spid="6152"/>
                                        </p:tgtEl>
                                        <p:attrNameLst>
                                          <p:attrName>ppt_h</p:attrName>
                                        </p:attrNameLst>
                                      </p:cBhvr>
                                      <p:tavLst>
                                        <p:tav tm="0">
                                          <p:val>
                                            <p:fltVal val="0"/>
                                          </p:val>
                                        </p:tav>
                                        <p:tav tm="100000">
                                          <p:val>
                                            <p:strVal val="#ppt_h"/>
                                          </p:val>
                                        </p:tav>
                                      </p:tavLst>
                                    </p:anim>
                                    <p:anim calcmode="lin" valueType="num">
                                      <p:cBhvr>
                                        <p:cTn id="36" dur="1000" fill="hold"/>
                                        <p:tgtEl>
                                          <p:spTgt spid="6152"/>
                                        </p:tgtEl>
                                        <p:attrNameLst>
                                          <p:attrName>style.rotation</p:attrName>
                                        </p:attrNameLst>
                                      </p:cBhvr>
                                      <p:tavLst>
                                        <p:tav tm="0">
                                          <p:val>
                                            <p:fltVal val="360"/>
                                          </p:val>
                                        </p:tav>
                                        <p:tav tm="100000">
                                          <p:val>
                                            <p:fltVal val="0"/>
                                          </p:val>
                                        </p:tav>
                                      </p:tavLst>
                                    </p:anim>
                                    <p:animEffect transition="in" filter="fade">
                                      <p:cBhvr>
                                        <p:cTn id="37" dur="1000"/>
                                        <p:tgtEl>
                                          <p:spTgt spid="615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147">
                                            <p:txEl>
                                              <p:pRg st="16" end="16"/>
                                            </p:txEl>
                                          </p:spTgt>
                                        </p:tgtEl>
                                        <p:attrNameLst>
                                          <p:attrName>style.visibility</p:attrName>
                                        </p:attrNameLst>
                                      </p:cBhvr>
                                      <p:to>
                                        <p:strVal val="visible"/>
                                      </p:to>
                                    </p:set>
                                    <p:animEffect transition="in" filter="fade">
                                      <p:cBhvr>
                                        <p:cTn id="42" dur="2000"/>
                                        <p:tgtEl>
                                          <p:spTgt spid="6147">
                                            <p:txEl>
                                              <p:pRg st="16" end="16"/>
                                            </p:txEl>
                                          </p:spTgt>
                                        </p:tgtEl>
                                      </p:cBhvr>
                                    </p:animEffect>
                                  </p:childTnLst>
                                </p:cTn>
                              </p:par>
                            </p:childTnLst>
                          </p:cTn>
                        </p:par>
                        <p:par>
                          <p:cTn id="43" fill="hold">
                            <p:stCondLst>
                              <p:cond delay="2000"/>
                            </p:stCondLst>
                            <p:childTnLst>
                              <p:par>
                                <p:cTn id="44" presetID="10" presetClass="exit" presetSubtype="0" fill="hold" grpId="0" nodeType="afterEffect">
                                  <p:stCondLst>
                                    <p:cond delay="0"/>
                                  </p:stCondLst>
                                  <p:childTnLst>
                                    <p:animEffect transition="out" filter="fade">
                                      <p:cBhvr>
                                        <p:cTn id="45" dur="1000"/>
                                        <p:tgtEl>
                                          <p:spTgt spid="6150"/>
                                        </p:tgtEl>
                                      </p:cBhvr>
                                    </p:animEffect>
                                    <p:set>
                                      <p:cBhvr>
                                        <p:cTn id="46" dur="1" fill="hold">
                                          <p:stCondLst>
                                            <p:cond delay="999"/>
                                          </p:stCondLst>
                                        </p:cTn>
                                        <p:tgtEl>
                                          <p:spTgt spid="6150"/>
                                        </p:tgtEl>
                                        <p:attrNameLst>
                                          <p:attrName>style.visibility</p:attrName>
                                        </p:attrNameLst>
                                      </p:cBhvr>
                                      <p:to>
                                        <p:strVal val="hidden"/>
                                      </p:to>
                                    </p:set>
                                  </p:childTnLst>
                                </p:cTn>
                              </p:par>
                              <p:par>
                                <p:cTn id="47" presetID="1" presetClass="entr" presetSubtype="0"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childTnLst>
                                </p:cTn>
                              </p:par>
                            </p:childTnLst>
                          </p:cTn>
                        </p:par>
                        <p:par>
                          <p:cTn id="49" fill="hold" nodeType="afterGroup">
                            <p:stCondLst>
                              <p:cond delay="3000"/>
                            </p:stCondLst>
                            <p:childTnLst>
                              <p:par>
                                <p:cTn id="50" presetID="49" presetClass="entr" presetSubtype="0" decel="100000" fill="hold" grpId="0" nodeType="afterEffect">
                                  <p:stCondLst>
                                    <p:cond delay="0"/>
                                  </p:stCondLst>
                                  <p:childTnLst>
                                    <p:set>
                                      <p:cBhvr>
                                        <p:cTn id="51" dur="1" fill="hold">
                                          <p:stCondLst>
                                            <p:cond delay="0"/>
                                          </p:stCondLst>
                                        </p:cTn>
                                        <p:tgtEl>
                                          <p:spTgt spid="6154"/>
                                        </p:tgtEl>
                                        <p:attrNameLst>
                                          <p:attrName>style.visibility</p:attrName>
                                        </p:attrNameLst>
                                      </p:cBhvr>
                                      <p:to>
                                        <p:strVal val="visible"/>
                                      </p:to>
                                    </p:set>
                                    <p:anim calcmode="lin" valueType="num">
                                      <p:cBhvr>
                                        <p:cTn id="52" dur="1000" fill="hold"/>
                                        <p:tgtEl>
                                          <p:spTgt spid="6154"/>
                                        </p:tgtEl>
                                        <p:attrNameLst>
                                          <p:attrName>ppt_w</p:attrName>
                                        </p:attrNameLst>
                                      </p:cBhvr>
                                      <p:tavLst>
                                        <p:tav tm="0">
                                          <p:val>
                                            <p:fltVal val="0"/>
                                          </p:val>
                                        </p:tav>
                                        <p:tav tm="100000">
                                          <p:val>
                                            <p:strVal val="#ppt_w"/>
                                          </p:val>
                                        </p:tav>
                                      </p:tavLst>
                                    </p:anim>
                                    <p:anim calcmode="lin" valueType="num">
                                      <p:cBhvr>
                                        <p:cTn id="53" dur="1000" fill="hold"/>
                                        <p:tgtEl>
                                          <p:spTgt spid="6154"/>
                                        </p:tgtEl>
                                        <p:attrNameLst>
                                          <p:attrName>ppt_h</p:attrName>
                                        </p:attrNameLst>
                                      </p:cBhvr>
                                      <p:tavLst>
                                        <p:tav tm="0">
                                          <p:val>
                                            <p:fltVal val="0"/>
                                          </p:val>
                                        </p:tav>
                                        <p:tav tm="100000">
                                          <p:val>
                                            <p:strVal val="#ppt_h"/>
                                          </p:val>
                                        </p:tav>
                                      </p:tavLst>
                                    </p:anim>
                                    <p:anim calcmode="lin" valueType="num">
                                      <p:cBhvr>
                                        <p:cTn id="54" dur="1000" fill="hold"/>
                                        <p:tgtEl>
                                          <p:spTgt spid="6154"/>
                                        </p:tgtEl>
                                        <p:attrNameLst>
                                          <p:attrName>style.rotation</p:attrName>
                                        </p:attrNameLst>
                                      </p:cBhvr>
                                      <p:tavLst>
                                        <p:tav tm="0">
                                          <p:val>
                                            <p:fltVal val="360"/>
                                          </p:val>
                                        </p:tav>
                                        <p:tav tm="100000">
                                          <p:val>
                                            <p:fltVal val="0"/>
                                          </p:val>
                                        </p:tav>
                                      </p:tavLst>
                                    </p:anim>
                                    <p:animEffect transition="in" filter="fade">
                                      <p:cBhvr>
                                        <p:cTn id="55" dur="1000"/>
                                        <p:tgtEl>
                                          <p:spTgt spid="6154"/>
                                        </p:tgtEl>
                                      </p:cBhvr>
                                    </p:animEffect>
                                  </p:childTnLst>
                                </p:cTn>
                              </p:par>
                              <p:par>
                                <p:cTn id="56" presetID="49" presetClass="entr" presetSubtype="0" decel="100000" fill="hold" grpId="0" nodeType="withEffect">
                                  <p:stCondLst>
                                    <p:cond delay="0"/>
                                  </p:stCondLst>
                                  <p:childTnLst>
                                    <p:set>
                                      <p:cBhvr>
                                        <p:cTn id="57" dur="1" fill="hold">
                                          <p:stCondLst>
                                            <p:cond delay="0"/>
                                          </p:stCondLst>
                                        </p:cTn>
                                        <p:tgtEl>
                                          <p:spTgt spid="6153"/>
                                        </p:tgtEl>
                                        <p:attrNameLst>
                                          <p:attrName>style.visibility</p:attrName>
                                        </p:attrNameLst>
                                      </p:cBhvr>
                                      <p:to>
                                        <p:strVal val="visible"/>
                                      </p:to>
                                    </p:set>
                                    <p:anim calcmode="lin" valueType="num">
                                      <p:cBhvr>
                                        <p:cTn id="58" dur="1000" fill="hold"/>
                                        <p:tgtEl>
                                          <p:spTgt spid="6153"/>
                                        </p:tgtEl>
                                        <p:attrNameLst>
                                          <p:attrName>ppt_w</p:attrName>
                                        </p:attrNameLst>
                                      </p:cBhvr>
                                      <p:tavLst>
                                        <p:tav tm="0">
                                          <p:val>
                                            <p:fltVal val="0"/>
                                          </p:val>
                                        </p:tav>
                                        <p:tav tm="100000">
                                          <p:val>
                                            <p:strVal val="#ppt_w"/>
                                          </p:val>
                                        </p:tav>
                                      </p:tavLst>
                                    </p:anim>
                                    <p:anim calcmode="lin" valueType="num">
                                      <p:cBhvr>
                                        <p:cTn id="59" dur="1000" fill="hold"/>
                                        <p:tgtEl>
                                          <p:spTgt spid="6153"/>
                                        </p:tgtEl>
                                        <p:attrNameLst>
                                          <p:attrName>ppt_h</p:attrName>
                                        </p:attrNameLst>
                                      </p:cBhvr>
                                      <p:tavLst>
                                        <p:tav tm="0">
                                          <p:val>
                                            <p:fltVal val="0"/>
                                          </p:val>
                                        </p:tav>
                                        <p:tav tm="100000">
                                          <p:val>
                                            <p:strVal val="#ppt_h"/>
                                          </p:val>
                                        </p:tav>
                                      </p:tavLst>
                                    </p:anim>
                                    <p:anim calcmode="lin" valueType="num">
                                      <p:cBhvr>
                                        <p:cTn id="60" dur="1000" fill="hold"/>
                                        <p:tgtEl>
                                          <p:spTgt spid="6153"/>
                                        </p:tgtEl>
                                        <p:attrNameLst>
                                          <p:attrName>style.rotation</p:attrName>
                                        </p:attrNameLst>
                                      </p:cBhvr>
                                      <p:tavLst>
                                        <p:tav tm="0">
                                          <p:val>
                                            <p:fltVal val="360"/>
                                          </p:val>
                                        </p:tav>
                                        <p:tav tm="100000">
                                          <p:val>
                                            <p:fltVal val="0"/>
                                          </p:val>
                                        </p:tav>
                                      </p:tavLst>
                                    </p:anim>
                                    <p:animEffect transition="in" filter="fade">
                                      <p:cBhvr>
                                        <p:cTn id="61" dur="1000"/>
                                        <p:tgtEl>
                                          <p:spTgt spid="6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animBg="1"/>
      <p:bldP spid="6151" grpId="0" animBg="1"/>
      <p:bldP spid="6152" grpId="0" animBg="1"/>
      <p:bldP spid="6153" grpId="0" animBg="1"/>
      <p:bldP spid="6154" grpId="0" animBg="1"/>
      <p:bldP spid="16" grpId="0"/>
      <p:bldP spid="17"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liennummernplatzhalter 4"/>
          <p:cNvSpPr>
            <a:spLocks noGrp="1"/>
          </p:cNvSpPr>
          <p:nvPr>
            <p:ph type="sldNum" sz="quarter" idx="12"/>
          </p:nvPr>
        </p:nvSpPr>
        <p:spPr/>
        <p:txBody>
          <a:bodyPr/>
          <a:lstStyle/>
          <a:p>
            <a:fld id="{1478CD2C-2596-40D0-B77B-F5E555F8B0FD}" type="slidenum">
              <a:rPr lang="de-DE"/>
              <a:pPr/>
              <a:t>6</a:t>
            </a:fld>
            <a:endParaRPr lang="de-DE"/>
          </a:p>
        </p:txBody>
      </p:sp>
      <p:sp>
        <p:nvSpPr>
          <p:cNvPr id="7171" name="Rectangle 3"/>
          <p:cNvSpPr>
            <a:spLocks noChangeArrowheads="1"/>
          </p:cNvSpPr>
          <p:nvPr/>
        </p:nvSpPr>
        <p:spPr bwMode="auto">
          <a:xfrm>
            <a:off x="179388" y="1125538"/>
            <a:ext cx="8964612" cy="5616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2" eaLnBrk="0" hangingPunct="0">
              <a:lnSpc>
                <a:spcPts val="2138"/>
              </a:lnSpc>
            </a:pPr>
            <a:endParaRPr lang="de-AT" sz="900" dirty="0">
              <a:solidFill>
                <a:srgbClr val="FF0000"/>
              </a:solidFill>
            </a:endParaRPr>
          </a:p>
          <a:p>
            <a:pPr lvl="1"/>
            <a:r>
              <a:rPr lang="de-AT" dirty="0"/>
              <a:t>6. </a:t>
            </a:r>
            <a:r>
              <a:rPr lang="de-AT" dirty="0" smtClean="0"/>
              <a:t>Den Verletzten leicht drehen </a:t>
            </a:r>
            <a:r>
              <a:rPr lang="de-AT" dirty="0"/>
              <a:t>und </a:t>
            </a:r>
            <a:r>
              <a:rPr lang="de-AT" dirty="0" smtClean="0"/>
              <a:t>so </a:t>
            </a:r>
            <a:r>
              <a:rPr lang="de-AT" dirty="0"/>
              <a:t>aus </a:t>
            </a:r>
            <a:r>
              <a:rPr lang="de-AT" dirty="0" smtClean="0"/>
              <a:t>dem </a:t>
            </a:r>
            <a:r>
              <a:rPr lang="de-AT" dirty="0"/>
              <a:t>Wagen ziehen, dass er auf</a:t>
            </a:r>
            <a:br>
              <a:rPr lang="de-AT" dirty="0"/>
            </a:br>
            <a:r>
              <a:rPr lang="de-AT" dirty="0"/>
              <a:t>    dem Oberschenkel des Ersthelfers zu liegen </a:t>
            </a:r>
            <a:r>
              <a:rPr lang="de-AT" dirty="0" smtClean="0"/>
              <a:t>kommt.</a:t>
            </a:r>
          </a:p>
          <a:p>
            <a:pPr lvl="1"/>
            <a:r>
              <a:rPr lang="de-AT" dirty="0">
                <a:solidFill>
                  <a:srgbClr val="FF0000"/>
                </a:solidFill>
              </a:rPr>
              <a:t>	</a:t>
            </a:r>
            <a:endParaRPr lang="de-AT" dirty="0" smtClean="0">
              <a:solidFill>
                <a:srgbClr val="FF0000"/>
              </a:solidFill>
            </a:endParaRPr>
          </a:p>
          <a:p>
            <a:pPr lvl="1"/>
            <a:endParaRPr lang="de-AT" dirty="0">
              <a:solidFill>
                <a:srgbClr val="FF0000"/>
              </a:solidFill>
            </a:endParaRPr>
          </a:p>
          <a:p>
            <a:pPr lvl="1"/>
            <a:r>
              <a:rPr lang="de-AT" dirty="0" smtClean="0">
                <a:solidFill>
                  <a:srgbClr val="FF0000"/>
                </a:solidFill>
              </a:rPr>
              <a:t>Aus dem </a:t>
            </a:r>
            <a:r>
              <a:rPr lang="de-AT" dirty="0">
                <a:solidFill>
                  <a:srgbClr val="FF0000"/>
                </a:solidFill>
              </a:rPr>
              <a:t>Gefahrenbereich </a:t>
            </a:r>
            <a:r>
              <a:rPr lang="de-AT" dirty="0" smtClean="0">
                <a:solidFill>
                  <a:srgbClr val="FF0000"/>
                </a:solidFill>
              </a:rPr>
              <a:t>bringen!</a:t>
            </a:r>
            <a:endParaRPr lang="de-AT" dirty="0">
              <a:solidFill>
                <a:srgbClr val="FF0000"/>
              </a:solidFill>
            </a:endParaRPr>
          </a:p>
          <a:p>
            <a:pPr lvl="1"/>
            <a:endParaRPr lang="de-AT" dirty="0"/>
          </a:p>
          <a:p>
            <a:pPr lvl="1"/>
            <a:endParaRPr lang="de-AT" dirty="0"/>
          </a:p>
          <a:p>
            <a:pPr lvl="1"/>
            <a:endParaRPr lang="de-AT" dirty="0"/>
          </a:p>
          <a:p>
            <a:pPr lvl="1"/>
            <a:endParaRPr lang="de-AT" dirty="0"/>
          </a:p>
          <a:p>
            <a:r>
              <a:rPr lang="de-AT" dirty="0"/>
              <a:t>       7. Ist ein zweiter Helfer vorhanden, erfasst dieser die Beine des </a:t>
            </a:r>
            <a:r>
              <a:rPr lang="de-AT" dirty="0" smtClean="0"/>
              <a:t>Verletzten.</a:t>
            </a:r>
          </a:p>
          <a:p>
            <a:endParaRPr lang="de-AT" dirty="0" smtClean="0"/>
          </a:p>
          <a:p>
            <a:r>
              <a:rPr lang="de-AT" dirty="0" smtClean="0"/>
              <a:t>       8</a:t>
            </a:r>
            <a:r>
              <a:rPr lang="de-AT" dirty="0"/>
              <a:t>. </a:t>
            </a:r>
            <a:r>
              <a:rPr lang="de-AT" dirty="0">
                <a:solidFill>
                  <a:srgbClr val="0000FF"/>
                </a:solidFill>
              </a:rPr>
              <a:t>Nach der </a:t>
            </a:r>
            <a:r>
              <a:rPr lang="de-AT" dirty="0" smtClean="0">
                <a:solidFill>
                  <a:srgbClr val="0000FF"/>
                </a:solidFill>
              </a:rPr>
              <a:t>Rettung:</a:t>
            </a:r>
            <a:endParaRPr lang="de-AT" dirty="0">
              <a:solidFill>
                <a:srgbClr val="0000FF"/>
              </a:solidFill>
            </a:endParaRPr>
          </a:p>
          <a:p>
            <a:pPr lvl="4"/>
            <a:r>
              <a:rPr lang="de-AT" dirty="0"/>
              <a:t>    - </a:t>
            </a:r>
            <a:r>
              <a:rPr lang="de-AT" dirty="0">
                <a:solidFill>
                  <a:srgbClr val="FF0000"/>
                </a:solidFill>
              </a:rPr>
              <a:t>Notfallcheck</a:t>
            </a:r>
            <a:r>
              <a:rPr lang="de-AT" dirty="0"/>
              <a:t> und erstellen der </a:t>
            </a:r>
            <a:r>
              <a:rPr lang="de-AT" dirty="0">
                <a:solidFill>
                  <a:srgbClr val="FF0000"/>
                </a:solidFill>
              </a:rPr>
              <a:t>Notfalldiagnose</a:t>
            </a:r>
          </a:p>
          <a:p>
            <a:pPr lvl="4"/>
            <a:r>
              <a:rPr lang="de-AT" dirty="0"/>
              <a:t>    - Falls erforderlich </a:t>
            </a:r>
            <a:r>
              <a:rPr lang="de-AT" dirty="0">
                <a:solidFill>
                  <a:srgbClr val="FF0000"/>
                </a:solidFill>
              </a:rPr>
              <a:t>Lebensrettende Sofortmaßnahmen</a:t>
            </a:r>
          </a:p>
          <a:p>
            <a:pPr lvl="4"/>
            <a:r>
              <a:rPr lang="de-AT" dirty="0"/>
              <a:t>    - </a:t>
            </a:r>
            <a:r>
              <a:rPr lang="de-AT" dirty="0">
                <a:solidFill>
                  <a:srgbClr val="FF0000"/>
                </a:solidFill>
              </a:rPr>
              <a:t>Notruf</a:t>
            </a:r>
            <a:r>
              <a:rPr lang="de-AT" dirty="0"/>
              <a:t> 144, 122 </a:t>
            </a:r>
            <a:r>
              <a:rPr lang="de-AT" i="1" u="sng" dirty="0">
                <a:solidFill>
                  <a:srgbClr val="9900FF"/>
                </a:solidFill>
              </a:rPr>
              <a:t>(Hinweis auf eingeklemmte Person!)</a:t>
            </a:r>
          </a:p>
          <a:p>
            <a:pPr lvl="4"/>
            <a:r>
              <a:rPr lang="de-AT" dirty="0"/>
              <a:t>    - Wenn die Bergung aus dem Auto nicht möglich ist, soll der</a:t>
            </a:r>
          </a:p>
          <a:p>
            <a:pPr lvl="4"/>
            <a:r>
              <a:rPr lang="de-AT" dirty="0"/>
              <a:t>      Ersthelfer, falls es nicht gefährlich ist, beim Verunglückten</a:t>
            </a:r>
          </a:p>
          <a:p>
            <a:pPr lvl="4"/>
            <a:r>
              <a:rPr lang="de-AT" dirty="0"/>
              <a:t>      bleiben und ihn beruhigen</a:t>
            </a:r>
            <a:r>
              <a:rPr lang="de-AT" dirty="0" smtClean="0"/>
              <a:t>. Absichern!</a:t>
            </a:r>
            <a:endParaRPr lang="de-AT" dirty="0"/>
          </a:p>
          <a:p>
            <a:pPr lvl="2" eaLnBrk="0" hangingPunct="0">
              <a:lnSpc>
                <a:spcPts val="2138"/>
              </a:lnSpc>
            </a:pPr>
            <a:endParaRPr lang="de-AT" dirty="0">
              <a:solidFill>
                <a:srgbClr val="FF0000"/>
              </a:solidFill>
            </a:endParaRPr>
          </a:p>
        </p:txBody>
      </p:sp>
      <p:pic>
        <p:nvPicPr>
          <p:cNvPr id="7172" name="Picture 4" descr="picture"/>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525" y="1988840"/>
            <a:ext cx="2663825" cy="1871662"/>
          </a:xfrm>
          <a:prstGeom prst="rect">
            <a:avLst/>
          </a:prstGeom>
          <a:solidFill>
            <a:srgbClr val="FFFFFF"/>
          </a:solidFill>
          <a:ln w="9525">
            <a:solidFill>
              <a:srgbClr val="000000"/>
            </a:solidFill>
            <a:round/>
            <a:headEnd/>
            <a:tailEnd/>
          </a:ln>
        </p:spPr>
      </p:pic>
      <p:sp>
        <p:nvSpPr>
          <p:cNvPr id="7173" name="Line 5"/>
          <p:cNvSpPr>
            <a:spLocks noChangeShapeType="1"/>
          </p:cNvSpPr>
          <p:nvPr/>
        </p:nvSpPr>
        <p:spPr bwMode="auto">
          <a:xfrm flipH="1" flipV="1">
            <a:off x="7164288" y="3177382"/>
            <a:ext cx="288925" cy="360362"/>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pic>
        <p:nvPicPr>
          <p:cNvPr id="7174" name="Picture 6" descr="OOE_Landeswappen-logo-BA92528D3C-seek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650" y="115888"/>
            <a:ext cx="1008063" cy="1008062"/>
          </a:xfrm>
          <a:prstGeom prst="rect">
            <a:avLst/>
          </a:prstGeom>
          <a:noFill/>
          <a:extLst>
            <a:ext uri="{909E8E84-426E-40DD-AFC4-6F175D3DCCD1}">
              <a14:hiddenFill xmlns:a14="http://schemas.microsoft.com/office/drawing/2010/main">
                <a:solidFill>
                  <a:srgbClr val="FFFFFF"/>
                </a:solidFill>
              </a14:hiddenFill>
            </a:ext>
          </a:extLst>
        </p:spPr>
      </p:pic>
      <p:pic>
        <p:nvPicPr>
          <p:cNvPr id="7175" name="Picture 7" descr="Jugendwappe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228600"/>
            <a:ext cx="619125" cy="762000"/>
          </a:xfrm>
          <a:prstGeom prst="rect">
            <a:avLst/>
          </a:prstGeom>
          <a:noFill/>
          <a:extLst>
            <a:ext uri="{909E8E84-426E-40DD-AFC4-6F175D3DCCD1}">
              <a14:hiddenFill xmlns:a14="http://schemas.microsoft.com/office/drawing/2010/main">
                <a:solidFill>
                  <a:srgbClr val="FFFFFF"/>
                </a:solidFill>
              </a14:hiddenFill>
            </a:ext>
          </a:extLst>
        </p:spPr>
      </p:pic>
      <p:sp>
        <p:nvSpPr>
          <p:cNvPr id="10" name="Titel 9"/>
          <p:cNvSpPr>
            <a:spLocks noGrp="1"/>
          </p:cNvSpPr>
          <p:nvPr>
            <p:ph type="title"/>
          </p:nvPr>
        </p:nvSpPr>
        <p:spPr>
          <a:xfrm>
            <a:off x="457200" y="369084"/>
            <a:ext cx="8229600" cy="954107"/>
          </a:xfrm>
          <a:prstGeom prst="rect">
            <a:avLst/>
          </a:prstGeom>
        </p:spPr>
        <p:txBody>
          <a:bodyPr wrap="square">
            <a:spAutoFit/>
          </a:bodyPr>
          <a:lstStyle/>
          <a:p>
            <a:pPr lvl="0" algn="ctr" eaLnBrk="0" hangingPunct="0"/>
            <a:r>
              <a:rPr lang="de-AT" sz="2800" b="1" dirty="0" smtClean="0">
                <a:solidFill>
                  <a:srgbClr val="FF0000"/>
                </a:solidFill>
                <a:effectLst>
                  <a:outerShdw blurRad="38100" dist="38100" dir="2700000" algn="tl">
                    <a:srgbClr val="C0C0C0"/>
                  </a:outerShdw>
                </a:effectLst>
              </a:rPr>
              <a:t>Retten aus einer akuten Gefahrenzone</a:t>
            </a:r>
          </a:p>
          <a:p>
            <a:pPr lvl="0" algn="ctr" eaLnBrk="0" hangingPunct="0"/>
            <a:r>
              <a:rPr lang="de-AT" sz="2800" b="1" dirty="0" smtClean="0">
                <a:solidFill>
                  <a:srgbClr val="FF0000"/>
                </a:solidFill>
                <a:effectLst>
                  <a:outerShdw blurRad="38100" dist="38100" dir="2700000" algn="tl">
                    <a:srgbClr val="C0C0C0"/>
                  </a:outerShdw>
                </a:effectLst>
              </a:rPr>
              <a:t>RAUTECKGRIFF </a:t>
            </a:r>
            <a:r>
              <a:rPr lang="de-AT" sz="1000" b="1" dirty="0" smtClean="0">
                <a:solidFill>
                  <a:srgbClr val="FF0000"/>
                </a:solidFill>
                <a:effectLst>
                  <a:outerShdw blurRad="38100" dist="38100" dir="2700000" algn="tl">
                    <a:srgbClr val="C0C0C0"/>
                  </a:outerShdw>
                </a:effectLst>
              </a:rPr>
              <a:t>(3)</a:t>
            </a:r>
            <a:endParaRPr lang="de-AT" sz="2000" dirty="0">
              <a:solidFill>
                <a:srgbClr val="FF0000"/>
              </a:solidFill>
            </a:endParaRPr>
          </a:p>
        </p:txBody>
      </p:sp>
      <p:sp>
        <p:nvSpPr>
          <p:cNvPr id="11" name="Rechteck 10"/>
          <p:cNvSpPr/>
          <p:nvPr/>
        </p:nvSpPr>
        <p:spPr>
          <a:xfrm>
            <a:off x="7589733" y="3670966"/>
            <a:ext cx="798617" cy="184666"/>
          </a:xfrm>
          <a:prstGeom prst="rect">
            <a:avLst/>
          </a:prstGeom>
        </p:spPr>
        <p:txBody>
          <a:bodyPr wrap="none">
            <a:spAutoFit/>
          </a:bodyPr>
          <a:lstStyle/>
          <a:p>
            <a:r>
              <a:rPr lang="de-DE" sz="600" b="1" dirty="0" smtClean="0"/>
              <a:t>Foto W. Weishäupl</a:t>
            </a:r>
            <a:endParaRPr lang="de-DE" sz="600" dirty="0"/>
          </a:p>
        </p:txBody>
      </p:sp>
      <p:sp>
        <p:nvSpPr>
          <p:cNvPr id="2" name="Datumsplatzhalter 1"/>
          <p:cNvSpPr>
            <a:spLocks noGrp="1"/>
          </p:cNvSpPr>
          <p:nvPr>
            <p:ph type="dt" sz="half" idx="10"/>
          </p:nvPr>
        </p:nvSpPr>
        <p:spPr/>
        <p:txBody>
          <a:bodyPr/>
          <a:lstStyle/>
          <a:p>
            <a:r>
              <a:rPr lang="de-DE" smtClean="0"/>
              <a:t>12.03.2013</a:t>
            </a:r>
            <a:endParaRPr lang="de-DE"/>
          </a:p>
        </p:txBody>
      </p:sp>
      <p:sp>
        <p:nvSpPr>
          <p:cNvPr id="3" name="Fußzeilenplatzhalter 2"/>
          <p:cNvSpPr>
            <a:spLocks noGrp="1"/>
          </p:cNvSpPr>
          <p:nvPr>
            <p:ph type="ftr" sz="quarter" idx="11"/>
          </p:nvPr>
        </p:nvSpPr>
        <p:spPr/>
        <p:txBody>
          <a:bodyPr/>
          <a:lstStyle/>
          <a:p>
            <a:r>
              <a:rPr lang="de-DE" smtClean="0"/>
              <a:t>OöLFV</a:t>
            </a:r>
            <a:endParaRPr lang="de-DE"/>
          </a:p>
        </p:txBody>
      </p:sp>
    </p:spTree>
    <p:extLst>
      <p:ext uri="{BB962C8B-B14F-4D97-AF65-F5344CB8AC3E}">
        <p14:creationId xmlns:p14="http://schemas.microsoft.com/office/powerpoint/2010/main" val="16728156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nodeType="withGroup">
                            <p:stCondLst>
                              <p:cond delay="0"/>
                            </p:stCondLst>
                            <p:childTnLst>
                              <p:par>
                                <p:cTn id="9" presetID="10" presetClass="entr" presetSubtype="0" fill="hold" nodeType="clickEffect">
                                  <p:stCondLst>
                                    <p:cond delay="0"/>
                                  </p:stCondLst>
                                  <p:childTnLst>
                                    <p:set>
                                      <p:cBhvr>
                                        <p:cTn id="10" dur="1" fill="hold">
                                          <p:stCondLst>
                                            <p:cond delay="0"/>
                                          </p:stCondLst>
                                        </p:cTn>
                                        <p:tgtEl>
                                          <p:spTgt spid="7172"/>
                                        </p:tgtEl>
                                        <p:attrNameLst>
                                          <p:attrName>style.visibility</p:attrName>
                                        </p:attrNameLst>
                                      </p:cBhvr>
                                      <p:to>
                                        <p:strVal val="visible"/>
                                      </p:to>
                                    </p:set>
                                    <p:animEffect transition="in" filter="fade">
                                      <p:cBhvr>
                                        <p:cTn id="11" dur="1000"/>
                                        <p:tgtEl>
                                          <p:spTgt spid="7172"/>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childTnLst>
                          </p:cTn>
                        </p:par>
                        <p:par>
                          <p:cTn id="14" fill="hold" nodeType="afterGroup">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7173"/>
                                        </p:tgtEl>
                                        <p:attrNameLst>
                                          <p:attrName>style.visibility</p:attrName>
                                        </p:attrNameLst>
                                      </p:cBhvr>
                                      <p:to>
                                        <p:strVal val="visible"/>
                                      </p:to>
                                    </p:set>
                                    <p:anim calcmode="lin" valueType="num">
                                      <p:cBhvr>
                                        <p:cTn id="17" dur="1000" fill="hold"/>
                                        <p:tgtEl>
                                          <p:spTgt spid="7173"/>
                                        </p:tgtEl>
                                        <p:attrNameLst>
                                          <p:attrName>ppt_w</p:attrName>
                                        </p:attrNameLst>
                                      </p:cBhvr>
                                      <p:tavLst>
                                        <p:tav tm="0">
                                          <p:val>
                                            <p:fltVal val="0"/>
                                          </p:val>
                                        </p:tav>
                                        <p:tav tm="100000">
                                          <p:val>
                                            <p:strVal val="#ppt_w"/>
                                          </p:val>
                                        </p:tav>
                                      </p:tavLst>
                                    </p:anim>
                                    <p:anim calcmode="lin" valueType="num">
                                      <p:cBhvr>
                                        <p:cTn id="18" dur="1000" fill="hold"/>
                                        <p:tgtEl>
                                          <p:spTgt spid="7173"/>
                                        </p:tgtEl>
                                        <p:attrNameLst>
                                          <p:attrName>ppt_h</p:attrName>
                                        </p:attrNameLst>
                                      </p:cBhvr>
                                      <p:tavLst>
                                        <p:tav tm="0">
                                          <p:val>
                                            <p:fltVal val="0"/>
                                          </p:val>
                                        </p:tav>
                                        <p:tav tm="100000">
                                          <p:val>
                                            <p:strVal val="#ppt_h"/>
                                          </p:val>
                                        </p:tav>
                                      </p:tavLst>
                                    </p:anim>
                                    <p:anim calcmode="lin" valueType="num">
                                      <p:cBhvr>
                                        <p:cTn id="19" dur="1000" fill="hold"/>
                                        <p:tgtEl>
                                          <p:spTgt spid="7173"/>
                                        </p:tgtEl>
                                        <p:attrNameLst>
                                          <p:attrName>style.rotation</p:attrName>
                                        </p:attrNameLst>
                                      </p:cBhvr>
                                      <p:tavLst>
                                        <p:tav tm="0">
                                          <p:val>
                                            <p:fltVal val="360"/>
                                          </p:val>
                                        </p:tav>
                                        <p:tav tm="100000">
                                          <p:val>
                                            <p:fltVal val="0"/>
                                          </p:val>
                                        </p:tav>
                                      </p:tavLst>
                                    </p:anim>
                                    <p:animEffect transition="in" filter="fade">
                                      <p:cBhvr>
                                        <p:cTn id="20" dur="1000"/>
                                        <p:tgtEl>
                                          <p:spTgt spid="7173"/>
                                        </p:tgtEl>
                                      </p:cBhvr>
                                    </p:animEffect>
                                  </p:childTnLst>
                                </p:cTn>
                              </p:par>
                            </p:childTnLst>
                          </p:cTn>
                        </p:par>
                        <p:par>
                          <p:cTn id="21" fill="hold" nodeType="withGroup">
                            <p:stCondLst>
                              <p:cond delay="2000"/>
                            </p:stCondLst>
                            <p:childTnLst>
                              <p:par>
                                <p:cTn id="22" presetID="1" presetClass="entr" presetSubtype="0" fill="hold" nodeType="afterEffect">
                                  <p:stCondLst>
                                    <p:cond delay="0"/>
                                  </p:stCondLst>
                                  <p:childTnLst>
                                    <p:set>
                                      <p:cBhvr>
                                        <p:cTn id="23" dur="1" fill="hold">
                                          <p:stCondLst>
                                            <p:cond delay="0"/>
                                          </p:stCondLst>
                                        </p:cTn>
                                        <p:tgtEl>
                                          <p:spTgt spid="7171">
                                            <p:txEl>
                                              <p:pRg st="9" end="9"/>
                                            </p:txEl>
                                          </p:spTgt>
                                        </p:tgtEl>
                                        <p:attrNameLst>
                                          <p:attrName>style.visibility</p:attrName>
                                        </p:attrNameLst>
                                      </p:cBhvr>
                                      <p:to>
                                        <p:strVal val="visible"/>
                                      </p:to>
                                    </p:set>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7171">
                                            <p:txEl>
                                              <p:pRg st="2" end="2"/>
                                            </p:txEl>
                                          </p:spTgt>
                                        </p:tgtEl>
                                        <p:attrNameLst>
                                          <p:attrName>style.visibility</p:attrName>
                                        </p:attrNameLst>
                                      </p:cBhvr>
                                      <p:to>
                                        <p:strVal val="visible"/>
                                      </p:to>
                                    </p:set>
                                    <p:animEffect transition="in" filter="fade">
                                      <p:cBhvr>
                                        <p:cTn id="27" dur="500"/>
                                        <p:tgtEl>
                                          <p:spTgt spid="7171">
                                            <p:txEl>
                                              <p:pRg st="2" end="2"/>
                                            </p:txEl>
                                          </p:spTgt>
                                        </p:tgtEl>
                                      </p:cBhvr>
                                    </p:animEffect>
                                  </p:childTnLst>
                                </p:cTn>
                              </p:par>
                            </p:childTnLst>
                          </p:cTn>
                        </p:par>
                        <p:par>
                          <p:cTn id="28" fill="hold">
                            <p:stCondLst>
                              <p:cond delay="2500"/>
                            </p:stCondLst>
                            <p:childTnLst>
                              <p:par>
                                <p:cTn id="29" presetID="16" presetClass="entr" presetSubtype="21" fill="hold" nodeType="afterEffect">
                                  <p:stCondLst>
                                    <p:cond delay="0"/>
                                  </p:stCondLst>
                                  <p:childTnLst>
                                    <p:set>
                                      <p:cBhvr>
                                        <p:cTn id="30" dur="1" fill="hold">
                                          <p:stCondLst>
                                            <p:cond delay="0"/>
                                          </p:stCondLst>
                                        </p:cTn>
                                        <p:tgtEl>
                                          <p:spTgt spid="7171">
                                            <p:txEl>
                                              <p:pRg st="4" end="4"/>
                                            </p:txEl>
                                          </p:spTgt>
                                        </p:tgtEl>
                                        <p:attrNameLst>
                                          <p:attrName>style.visibility</p:attrName>
                                        </p:attrNameLst>
                                      </p:cBhvr>
                                      <p:to>
                                        <p:strVal val="visible"/>
                                      </p:to>
                                    </p:set>
                                    <p:animEffect transition="in" filter="barn(inVertical)">
                                      <p:cBhvr>
                                        <p:cTn id="31" dur="500"/>
                                        <p:tgtEl>
                                          <p:spTgt spid="7171">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7171">
                                            <p:txEl>
                                              <p:pRg st="11" end="11"/>
                                            </p:txEl>
                                          </p:spTgt>
                                        </p:tgtEl>
                                        <p:attrNameLst>
                                          <p:attrName>style.visibility</p:attrName>
                                        </p:attrNameLst>
                                      </p:cBhvr>
                                      <p:to>
                                        <p:strVal val="visible"/>
                                      </p:to>
                                    </p:set>
                                  </p:childTnLst>
                                </p:cTn>
                              </p:par>
                            </p:childTnLst>
                          </p:cTn>
                        </p:par>
                        <p:par>
                          <p:cTn id="36" fill="hold" nodeType="withGroup">
                            <p:stCondLst>
                              <p:cond delay="0"/>
                            </p:stCondLst>
                            <p:childTnLst>
                              <p:par>
                                <p:cTn id="37" presetID="1" presetClass="entr" presetSubtype="0" fill="hold" nodeType="afterEffect">
                                  <p:stCondLst>
                                    <p:cond delay="0"/>
                                  </p:stCondLst>
                                  <p:childTnLst>
                                    <p:set>
                                      <p:cBhvr>
                                        <p:cTn id="38" dur="1" fill="hold">
                                          <p:stCondLst>
                                            <p:cond delay="0"/>
                                          </p:stCondLst>
                                        </p:cTn>
                                        <p:tgtEl>
                                          <p:spTgt spid="7171">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7171">
                                            <p:txEl>
                                              <p:pRg st="13" end="1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7171">
                                            <p:txEl>
                                              <p:pRg st="14" end="1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7171">
                                            <p:txEl>
                                              <p:pRg st="15" end="15"/>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7171">
                                            <p:txEl>
                                              <p:pRg st="16" end="16"/>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7171">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animBg="1"/>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liennummernplatzhalter 3"/>
          <p:cNvSpPr>
            <a:spLocks noGrp="1"/>
          </p:cNvSpPr>
          <p:nvPr>
            <p:ph type="sldNum" sz="quarter" idx="12"/>
          </p:nvPr>
        </p:nvSpPr>
        <p:spPr/>
        <p:txBody>
          <a:bodyPr/>
          <a:lstStyle/>
          <a:p>
            <a:fld id="{D09F5343-92DE-4DBD-9E8F-7B10FACD10BD}" type="slidenum">
              <a:rPr lang="de-DE"/>
              <a:pPr/>
              <a:t>7</a:t>
            </a:fld>
            <a:endParaRPr lang="de-DE"/>
          </a:p>
        </p:txBody>
      </p:sp>
      <p:pic>
        <p:nvPicPr>
          <p:cNvPr id="8194" name="Picture 2" descr="picture"/>
          <p:cNvPicPr preferRelativeResize="0">
            <a:picLocks noChangeArrowheads="1"/>
          </p:cNvPicPr>
          <p:nvPr/>
        </p:nvPicPr>
        <p:blipFill>
          <a:blip r:embed="rId2">
            <a:extLst>
              <a:ext uri="{28A0092B-C50C-407E-A947-70E740481C1C}">
                <a14:useLocalDpi xmlns:a14="http://schemas.microsoft.com/office/drawing/2010/main" val="0"/>
              </a:ext>
            </a:extLst>
          </a:blip>
          <a:srcRect t="3653"/>
          <a:stretch>
            <a:fillRect/>
          </a:stretch>
        </p:blipFill>
        <p:spPr bwMode="auto">
          <a:xfrm>
            <a:off x="611188" y="1844675"/>
            <a:ext cx="7778750" cy="1900238"/>
          </a:xfrm>
          <a:prstGeom prst="rect">
            <a:avLst/>
          </a:prstGeom>
          <a:solidFill>
            <a:srgbClr val="FFFFFF"/>
          </a:solidFill>
          <a:ln w="9525">
            <a:solidFill>
              <a:srgbClr val="000000"/>
            </a:solidFill>
            <a:round/>
            <a:headEnd/>
            <a:tailEnd/>
          </a:ln>
        </p:spPr>
      </p:pic>
      <p:sp>
        <p:nvSpPr>
          <p:cNvPr id="8195" name="AutoShape 3"/>
          <p:cNvSpPr>
            <a:spLocks noChangeArrowheads="1"/>
          </p:cNvSpPr>
          <p:nvPr/>
        </p:nvSpPr>
        <p:spPr bwMode="auto">
          <a:xfrm>
            <a:off x="179512" y="3933057"/>
            <a:ext cx="8784976" cy="504055"/>
          </a:xfrm>
          <a:custGeom>
            <a:avLst/>
            <a:gdLst/>
            <a:ahLst/>
            <a:cxnLst/>
            <a:rect l="0" t="0" r="0" b="0"/>
            <a:pathLst/>
          </a:custGeom>
          <a:solidFill>
            <a:srgbClr val="FFFFFF"/>
          </a:solidFill>
          <a:ln w="9525">
            <a:solidFill>
              <a:srgbClr val="000000"/>
            </a:solidFill>
            <a:round/>
            <a:headEnd/>
            <a:tailEnd/>
          </a:ln>
        </p:spPr>
        <p:txBody>
          <a:bodyPr lIns="0" tIns="0" rIns="0" bIns="0"/>
          <a:lstStyle/>
          <a:p>
            <a:pPr marL="457200" indent="-457200" eaLnBrk="0" hangingPunct="0">
              <a:lnSpc>
                <a:spcPts val="1825"/>
              </a:lnSpc>
              <a:buAutoNum type="arabicPeriod"/>
            </a:pPr>
            <a:r>
              <a:rPr lang="de-AT" dirty="0" smtClean="0"/>
              <a:t> Der </a:t>
            </a:r>
            <a:r>
              <a:rPr lang="de-AT" dirty="0"/>
              <a:t>Ersthelfer legt den ihm näher liegenden Arm des </a:t>
            </a:r>
            <a:r>
              <a:rPr lang="de-AT" dirty="0" smtClean="0"/>
              <a:t>Bewusstlosen</a:t>
            </a:r>
          </a:p>
          <a:p>
            <a:pPr eaLnBrk="0" hangingPunct="0">
              <a:lnSpc>
                <a:spcPts val="1825"/>
              </a:lnSpc>
            </a:pPr>
            <a:r>
              <a:rPr lang="de-AT" dirty="0"/>
              <a:t> </a:t>
            </a:r>
            <a:r>
              <a:rPr lang="de-AT" dirty="0" smtClean="0"/>
              <a:t>        im </a:t>
            </a:r>
            <a:r>
              <a:rPr lang="de-AT" dirty="0"/>
              <a:t>rechten </a:t>
            </a:r>
            <a:r>
              <a:rPr lang="de-AT" dirty="0" smtClean="0"/>
              <a:t>Winkel auf </a:t>
            </a:r>
            <a:r>
              <a:rPr lang="de-AT" dirty="0"/>
              <a:t>die </a:t>
            </a:r>
            <a:r>
              <a:rPr lang="de-AT" dirty="0" smtClean="0"/>
              <a:t>Seite.</a:t>
            </a:r>
            <a:endParaRPr lang="de-AT" dirty="0"/>
          </a:p>
        </p:txBody>
      </p:sp>
      <p:sp>
        <p:nvSpPr>
          <p:cNvPr id="8196" name="AutoShape 4"/>
          <p:cNvSpPr>
            <a:spLocks noChangeArrowheads="1"/>
          </p:cNvSpPr>
          <p:nvPr/>
        </p:nvSpPr>
        <p:spPr bwMode="auto">
          <a:xfrm>
            <a:off x="179512" y="4618038"/>
            <a:ext cx="8964488" cy="2051050"/>
          </a:xfrm>
          <a:custGeom>
            <a:avLst/>
            <a:gdLst/>
            <a:ahLst/>
            <a:cxnLst/>
            <a:rect l="0" t="0" r="0" b="0"/>
            <a:pathLst/>
          </a:custGeom>
          <a:solidFill>
            <a:srgbClr val="FFFFFF"/>
          </a:solidFill>
          <a:ln w="9525">
            <a:solidFill>
              <a:srgbClr val="000000"/>
            </a:solidFill>
            <a:round/>
            <a:headEnd/>
            <a:tailEnd/>
          </a:ln>
        </p:spPr>
        <p:txBody>
          <a:bodyPr lIns="0" tIns="0" rIns="0" bIns="0"/>
          <a:lstStyle/>
          <a:p>
            <a:pPr marL="338138" indent="-338138" eaLnBrk="0" hangingPunct="0">
              <a:lnSpc>
                <a:spcPts val="1800"/>
              </a:lnSpc>
            </a:pPr>
            <a:r>
              <a:rPr lang="de-AT" dirty="0" smtClean="0"/>
              <a:t>2.</a:t>
            </a:r>
            <a:r>
              <a:rPr lang="de-AT" dirty="0">
                <a:latin typeface="Times New Roman" pitchFamily="18" charset="0"/>
              </a:rPr>
              <a:t>	</a:t>
            </a:r>
            <a:r>
              <a:rPr lang="de-AT" dirty="0" smtClean="0"/>
              <a:t>Gegenüberliegenden </a:t>
            </a:r>
            <a:r>
              <a:rPr lang="de-AT" dirty="0">
                <a:solidFill>
                  <a:srgbClr val="9900FF"/>
                </a:solidFill>
              </a:rPr>
              <a:t>Arm am Handgelenk</a:t>
            </a:r>
            <a:r>
              <a:rPr lang="de-AT" dirty="0"/>
              <a:t>, </a:t>
            </a:r>
            <a:endParaRPr lang="de-AT" dirty="0" smtClean="0"/>
          </a:p>
          <a:p>
            <a:pPr marL="338138" indent="-338138" eaLnBrk="0" hangingPunct="0">
              <a:lnSpc>
                <a:spcPts val="1800"/>
              </a:lnSpc>
            </a:pPr>
            <a:r>
              <a:rPr lang="de-AT" dirty="0"/>
              <a:t>	</a:t>
            </a:r>
            <a:r>
              <a:rPr lang="de-AT" dirty="0" smtClean="0"/>
              <a:t>gegenüberliegendes </a:t>
            </a:r>
            <a:r>
              <a:rPr lang="de-AT" dirty="0">
                <a:solidFill>
                  <a:srgbClr val="9900FF"/>
                </a:solidFill>
              </a:rPr>
              <a:t>Bein in der</a:t>
            </a:r>
            <a:r>
              <a:rPr lang="de-AT" dirty="0"/>
              <a:t> </a:t>
            </a:r>
            <a:r>
              <a:rPr lang="de-AT" dirty="0">
                <a:solidFill>
                  <a:srgbClr val="9900FF"/>
                </a:solidFill>
              </a:rPr>
              <a:t>Kniekehle</a:t>
            </a:r>
            <a:r>
              <a:rPr lang="de-AT" dirty="0"/>
              <a:t> </a:t>
            </a:r>
            <a:r>
              <a:rPr lang="de-AT" dirty="0" smtClean="0"/>
              <a:t>erfassen,</a:t>
            </a:r>
          </a:p>
          <a:p>
            <a:pPr marL="338138" indent="-338138" eaLnBrk="0" hangingPunct="0">
              <a:lnSpc>
                <a:spcPts val="1800"/>
              </a:lnSpc>
            </a:pPr>
            <a:r>
              <a:rPr lang="de-AT" dirty="0" smtClean="0"/>
              <a:t>	Kniegelenk </a:t>
            </a:r>
            <a:r>
              <a:rPr lang="de-AT" dirty="0"/>
              <a:t>zum Handgelenk führen </a:t>
            </a:r>
            <a:r>
              <a:rPr lang="de-AT" sz="1700" i="1" dirty="0"/>
              <a:t>(Arm und Bein</a:t>
            </a:r>
            <a:r>
              <a:rPr lang="de-AT" sz="1900" dirty="0"/>
              <a:t> </a:t>
            </a:r>
            <a:r>
              <a:rPr lang="de-AT" sz="1700" i="1" dirty="0"/>
              <a:t>bilden mit dem Körper ein </a:t>
            </a:r>
            <a:r>
              <a:rPr lang="de-AT" sz="1700" i="1" dirty="0" smtClean="0"/>
              <a:t>Dreieck</a:t>
            </a:r>
            <a:r>
              <a:rPr lang="de-AT" sz="1700" i="1" dirty="0"/>
              <a:t>).</a:t>
            </a:r>
            <a:r>
              <a:rPr lang="de-AT" sz="1900" dirty="0"/>
              <a:t> </a:t>
            </a:r>
            <a:endParaRPr lang="de-AT" sz="1900" dirty="0" smtClean="0"/>
          </a:p>
          <a:p>
            <a:pPr marL="338138" indent="-338138" eaLnBrk="0" hangingPunct="0">
              <a:lnSpc>
                <a:spcPts val="1800"/>
              </a:lnSpc>
            </a:pPr>
            <a:r>
              <a:rPr lang="de-AT" sz="1900" dirty="0"/>
              <a:t>	</a:t>
            </a:r>
            <a:r>
              <a:rPr lang="de-AT" dirty="0" smtClean="0"/>
              <a:t>Nun </a:t>
            </a:r>
            <a:r>
              <a:rPr lang="de-AT" dirty="0"/>
              <a:t>wird die bewusstlose Person vorsichtig zum Helfer hin in die Seitenlage gedreht</a:t>
            </a:r>
            <a:r>
              <a:rPr lang="de-AT" sz="1900" dirty="0" smtClean="0"/>
              <a:t>.</a:t>
            </a:r>
          </a:p>
          <a:p>
            <a:pPr marL="338138" indent="-338138" eaLnBrk="0" hangingPunct="0">
              <a:lnSpc>
                <a:spcPts val="1800"/>
              </a:lnSpc>
            </a:pPr>
            <a:endParaRPr lang="de-AT" dirty="0"/>
          </a:p>
          <a:p>
            <a:pPr marL="341313" lvl="1" indent="-338138" eaLnBrk="0" hangingPunct="0"/>
            <a:r>
              <a:rPr lang="de-AT" dirty="0" smtClean="0"/>
              <a:t>3.</a:t>
            </a:r>
            <a:r>
              <a:rPr lang="de-AT" dirty="0">
                <a:latin typeface="Times New Roman" pitchFamily="18" charset="0"/>
              </a:rPr>
              <a:t>	</a:t>
            </a:r>
            <a:r>
              <a:rPr lang="de-AT" dirty="0" smtClean="0">
                <a:solidFill>
                  <a:srgbClr val="9900FF"/>
                </a:solidFill>
              </a:rPr>
              <a:t>Kopf</a:t>
            </a:r>
            <a:r>
              <a:rPr lang="de-AT" dirty="0" smtClean="0"/>
              <a:t> </a:t>
            </a:r>
            <a:r>
              <a:rPr lang="de-AT" dirty="0"/>
              <a:t>des Bewusstlosen </a:t>
            </a:r>
            <a:r>
              <a:rPr lang="de-AT" dirty="0" err="1">
                <a:solidFill>
                  <a:srgbClr val="9900FF"/>
                </a:solidFill>
              </a:rPr>
              <a:t>nackenwärts</a:t>
            </a:r>
            <a:r>
              <a:rPr lang="de-AT" dirty="0">
                <a:solidFill>
                  <a:srgbClr val="9900FF"/>
                </a:solidFill>
              </a:rPr>
              <a:t> überstrecken</a:t>
            </a:r>
            <a:r>
              <a:rPr lang="de-AT" dirty="0"/>
              <a:t> und das </a:t>
            </a:r>
            <a:r>
              <a:rPr lang="de-AT" dirty="0">
                <a:solidFill>
                  <a:srgbClr val="9900FF"/>
                </a:solidFill>
              </a:rPr>
              <a:t>Gesicht</a:t>
            </a:r>
            <a:r>
              <a:rPr lang="de-AT" dirty="0"/>
              <a:t> </a:t>
            </a:r>
            <a:r>
              <a:rPr lang="de-AT" sz="1700" i="1" dirty="0"/>
              <a:t>(Mund</a:t>
            </a:r>
            <a:r>
              <a:rPr lang="de-AT" sz="1900" i="1" dirty="0"/>
              <a:t> </a:t>
            </a:r>
            <a:r>
              <a:rPr lang="de-AT" sz="1700" i="1" dirty="0" smtClean="0"/>
              <a:t>geöffnet)</a:t>
            </a:r>
            <a:endParaRPr lang="de-AT" sz="1900" dirty="0"/>
          </a:p>
          <a:p>
            <a:pPr marL="341313" lvl="1" indent="-338138" eaLnBrk="0" hangingPunct="0"/>
            <a:r>
              <a:rPr lang="de-AT" sz="1900" dirty="0">
                <a:solidFill>
                  <a:srgbClr val="9900FF"/>
                </a:solidFill>
              </a:rPr>
              <a:t>	</a:t>
            </a:r>
            <a:r>
              <a:rPr lang="de-AT" dirty="0" smtClean="0">
                <a:solidFill>
                  <a:srgbClr val="9900FF"/>
                </a:solidFill>
              </a:rPr>
              <a:t>dem </a:t>
            </a:r>
            <a:r>
              <a:rPr lang="de-AT" dirty="0">
                <a:solidFill>
                  <a:srgbClr val="9900FF"/>
                </a:solidFill>
              </a:rPr>
              <a:t>Boden zugewandt</a:t>
            </a:r>
            <a:r>
              <a:rPr lang="de-AT" dirty="0"/>
              <a:t>, damit die Zunge die Atemwege nicht </a:t>
            </a:r>
            <a:r>
              <a:rPr lang="de-AT" dirty="0" smtClean="0"/>
              <a:t>verlegt,</a:t>
            </a:r>
          </a:p>
          <a:p>
            <a:pPr marL="341313" lvl="1" indent="-338138" eaLnBrk="0" hangingPunct="0"/>
            <a:r>
              <a:rPr lang="de-AT" dirty="0"/>
              <a:t>	</a:t>
            </a:r>
            <a:r>
              <a:rPr lang="de-AT" dirty="0" smtClean="0"/>
              <a:t>der </a:t>
            </a:r>
            <a:r>
              <a:rPr lang="de-AT" dirty="0"/>
              <a:t>Mund den tiefsten Punkt bildet und </a:t>
            </a:r>
            <a:r>
              <a:rPr lang="de-AT" dirty="0" smtClean="0"/>
              <a:t>z.B. Schleim abfließen kann.</a:t>
            </a:r>
            <a:endParaRPr lang="de-AT" dirty="0"/>
          </a:p>
        </p:txBody>
      </p:sp>
      <p:pic>
        <p:nvPicPr>
          <p:cNvPr id="8197" name="Picture 5" descr="Jugendwapp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228600"/>
            <a:ext cx="619125" cy="762000"/>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OOE_Landeswappen-logo-BA92528D3C-seek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0650" y="115888"/>
            <a:ext cx="1008063" cy="1008062"/>
          </a:xfrm>
          <a:prstGeom prst="rect">
            <a:avLst/>
          </a:prstGeom>
          <a:noFill/>
          <a:extLst>
            <a:ext uri="{909E8E84-426E-40DD-AFC4-6F175D3DCCD1}">
              <a14:hiddenFill xmlns:a14="http://schemas.microsoft.com/office/drawing/2010/main">
                <a:solidFill>
                  <a:srgbClr val="FFFFFF"/>
                </a:solidFill>
              </a14:hiddenFill>
            </a:ext>
          </a:extLst>
        </p:spPr>
      </p:pic>
      <p:sp>
        <p:nvSpPr>
          <p:cNvPr id="8199" name="Rectangle 7"/>
          <p:cNvSpPr>
            <a:spLocks noChangeArrowheads="1"/>
          </p:cNvSpPr>
          <p:nvPr/>
        </p:nvSpPr>
        <p:spPr bwMode="auto">
          <a:xfrm>
            <a:off x="1476375" y="404813"/>
            <a:ext cx="619125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de-AT" sz="2800" b="1" dirty="0">
                <a:solidFill>
                  <a:srgbClr val="FF0000"/>
                </a:solidFill>
                <a:effectLst>
                  <a:outerShdw blurRad="38100" dist="38100" dir="2700000" algn="tl">
                    <a:srgbClr val="C0C0C0"/>
                  </a:outerShdw>
                </a:effectLst>
              </a:rPr>
              <a:t>Stabile Seitenlage</a:t>
            </a:r>
            <a:br>
              <a:rPr lang="de-AT" sz="2800" b="1" dirty="0">
                <a:solidFill>
                  <a:srgbClr val="FF0000"/>
                </a:solidFill>
                <a:effectLst>
                  <a:outerShdw blurRad="38100" dist="38100" dir="2700000" algn="tl">
                    <a:srgbClr val="C0C0C0"/>
                  </a:outerShdw>
                </a:effectLst>
              </a:rPr>
            </a:br>
            <a:endParaRPr lang="de-DE" sz="2800" b="1" dirty="0">
              <a:solidFill>
                <a:srgbClr val="FF0000"/>
              </a:solidFill>
              <a:effectLst>
                <a:outerShdw blurRad="38100" dist="38100" dir="2700000" algn="tl">
                  <a:srgbClr val="C0C0C0"/>
                </a:outerShdw>
              </a:effectLst>
            </a:endParaRPr>
          </a:p>
        </p:txBody>
      </p:sp>
      <p:sp>
        <p:nvSpPr>
          <p:cNvPr id="8200" name="Line 8"/>
          <p:cNvSpPr>
            <a:spLocks noChangeShapeType="1"/>
          </p:cNvSpPr>
          <p:nvPr/>
        </p:nvSpPr>
        <p:spPr bwMode="auto">
          <a:xfrm>
            <a:off x="684213" y="2781300"/>
            <a:ext cx="431800" cy="358775"/>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201" name="Line 9"/>
          <p:cNvSpPr>
            <a:spLocks noChangeShapeType="1"/>
          </p:cNvSpPr>
          <p:nvPr/>
        </p:nvSpPr>
        <p:spPr bwMode="auto">
          <a:xfrm flipH="1" flipV="1">
            <a:off x="7740650" y="3284538"/>
            <a:ext cx="288925" cy="360362"/>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202" name="AutoShape 10"/>
          <p:cNvSpPr>
            <a:spLocks noChangeArrowheads="1"/>
          </p:cNvSpPr>
          <p:nvPr/>
        </p:nvSpPr>
        <p:spPr bwMode="auto">
          <a:xfrm>
            <a:off x="3924300" y="2852738"/>
            <a:ext cx="576263" cy="504825"/>
          </a:xfrm>
          <a:prstGeom prst="triangle">
            <a:avLst>
              <a:gd name="adj" fmla="val 50000"/>
            </a:avLst>
          </a:prstGeom>
          <a:noFill/>
          <a:ln w="190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8203" name="Rectangle 11"/>
          <p:cNvSpPr>
            <a:spLocks noChangeArrowheads="1"/>
          </p:cNvSpPr>
          <p:nvPr/>
        </p:nvSpPr>
        <p:spPr bwMode="auto">
          <a:xfrm>
            <a:off x="609600" y="1648415"/>
            <a:ext cx="2592388" cy="208915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8204" name="Rectangle 12"/>
          <p:cNvSpPr>
            <a:spLocks noChangeArrowheads="1"/>
          </p:cNvSpPr>
          <p:nvPr/>
        </p:nvSpPr>
        <p:spPr bwMode="auto">
          <a:xfrm>
            <a:off x="3201308" y="1643424"/>
            <a:ext cx="2592388" cy="208915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8205" name="Rectangle 13"/>
          <p:cNvSpPr>
            <a:spLocks noChangeArrowheads="1"/>
          </p:cNvSpPr>
          <p:nvPr/>
        </p:nvSpPr>
        <p:spPr bwMode="auto">
          <a:xfrm>
            <a:off x="5809925" y="1654175"/>
            <a:ext cx="2592387" cy="208915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 name="Textfeld 1"/>
          <p:cNvSpPr txBox="1"/>
          <p:nvPr/>
        </p:nvSpPr>
        <p:spPr>
          <a:xfrm>
            <a:off x="8029575" y="3522121"/>
            <a:ext cx="360363" cy="215444"/>
          </a:xfrm>
          <a:prstGeom prst="rect">
            <a:avLst/>
          </a:prstGeom>
          <a:noFill/>
        </p:spPr>
        <p:txBody>
          <a:bodyPr wrap="square" rtlCol="0">
            <a:spAutoFit/>
          </a:bodyPr>
          <a:lstStyle/>
          <a:p>
            <a:r>
              <a:rPr lang="de-DE" sz="800" dirty="0" smtClean="0"/>
              <a:t>ÖRK</a:t>
            </a:r>
            <a:endParaRPr lang="de-DE" sz="800" dirty="0"/>
          </a:p>
        </p:txBody>
      </p:sp>
      <p:sp>
        <p:nvSpPr>
          <p:cNvPr id="16" name="Textfeld 15"/>
          <p:cNvSpPr txBox="1"/>
          <p:nvPr/>
        </p:nvSpPr>
        <p:spPr>
          <a:xfrm>
            <a:off x="5449562" y="3529469"/>
            <a:ext cx="360363" cy="215444"/>
          </a:xfrm>
          <a:prstGeom prst="rect">
            <a:avLst/>
          </a:prstGeom>
          <a:noFill/>
        </p:spPr>
        <p:txBody>
          <a:bodyPr wrap="square" rtlCol="0">
            <a:spAutoFit/>
          </a:bodyPr>
          <a:lstStyle/>
          <a:p>
            <a:r>
              <a:rPr lang="de-DE" sz="800" dirty="0" smtClean="0"/>
              <a:t>ÖRK</a:t>
            </a:r>
            <a:endParaRPr lang="de-DE" sz="800" dirty="0"/>
          </a:p>
        </p:txBody>
      </p:sp>
      <p:sp>
        <p:nvSpPr>
          <p:cNvPr id="17" name="Textfeld 16"/>
          <p:cNvSpPr txBox="1"/>
          <p:nvPr/>
        </p:nvSpPr>
        <p:spPr>
          <a:xfrm>
            <a:off x="2703513" y="3537178"/>
            <a:ext cx="360363" cy="215444"/>
          </a:xfrm>
          <a:prstGeom prst="rect">
            <a:avLst/>
          </a:prstGeom>
          <a:noFill/>
        </p:spPr>
        <p:txBody>
          <a:bodyPr wrap="square" rtlCol="0">
            <a:spAutoFit/>
          </a:bodyPr>
          <a:lstStyle/>
          <a:p>
            <a:r>
              <a:rPr lang="de-DE" sz="800" dirty="0" smtClean="0"/>
              <a:t>ÖRK</a:t>
            </a:r>
            <a:endParaRPr lang="de-DE" sz="800" dirty="0"/>
          </a:p>
        </p:txBody>
      </p:sp>
      <p:sp>
        <p:nvSpPr>
          <p:cNvPr id="3" name="Datumsplatzhalter 2"/>
          <p:cNvSpPr>
            <a:spLocks noGrp="1"/>
          </p:cNvSpPr>
          <p:nvPr>
            <p:ph type="dt" sz="half" idx="10"/>
          </p:nvPr>
        </p:nvSpPr>
        <p:spPr/>
        <p:txBody>
          <a:bodyPr/>
          <a:lstStyle/>
          <a:p>
            <a:r>
              <a:rPr lang="de-DE" smtClean="0"/>
              <a:t>12.03.2013</a:t>
            </a:r>
            <a:endParaRPr lang="de-DE"/>
          </a:p>
        </p:txBody>
      </p:sp>
      <p:sp>
        <p:nvSpPr>
          <p:cNvPr id="4" name="Fußzeilenplatzhalter 3"/>
          <p:cNvSpPr>
            <a:spLocks noGrp="1"/>
          </p:cNvSpPr>
          <p:nvPr>
            <p:ph type="ftr" sz="quarter" idx="11"/>
          </p:nvPr>
        </p:nvSpPr>
        <p:spPr/>
        <p:txBody>
          <a:bodyPr/>
          <a:lstStyle/>
          <a:p>
            <a:r>
              <a:rPr lang="de-DE" smtClean="0"/>
              <a:t>OöLFV</a:t>
            </a:r>
            <a:endParaRPr lang="de-DE"/>
          </a:p>
        </p:txBody>
      </p:sp>
    </p:spTree>
    <p:extLst>
      <p:ext uri="{BB962C8B-B14F-4D97-AF65-F5344CB8AC3E}">
        <p14:creationId xmlns:p14="http://schemas.microsoft.com/office/powerpoint/2010/main" val="33810082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5">
                                            <p:txEl>
                                              <p:pRg st="1" end="1"/>
                                            </p:txEl>
                                          </p:spTgt>
                                        </p:tgtEl>
                                        <p:attrNameLst>
                                          <p:attrName>style.visibility</p:attrName>
                                        </p:attrNameLst>
                                      </p:cBhvr>
                                      <p:to>
                                        <p:strVal val="visible"/>
                                      </p:to>
                                    </p:set>
                                  </p:childTnLst>
                                </p:cTn>
                              </p:par>
                            </p:childTnLst>
                          </p:cTn>
                        </p:par>
                        <p:par>
                          <p:cTn id="9" fill="hold">
                            <p:stCondLst>
                              <p:cond delay="0"/>
                            </p:stCondLst>
                            <p:childTnLst>
                              <p:par>
                                <p:cTn id="10" presetID="10" presetClass="exit" presetSubtype="0" fill="hold" grpId="0" nodeType="afterEffect">
                                  <p:stCondLst>
                                    <p:cond delay="0"/>
                                  </p:stCondLst>
                                  <p:childTnLst>
                                    <p:animEffect transition="out" filter="fade">
                                      <p:cBhvr>
                                        <p:cTn id="11" dur="2000"/>
                                        <p:tgtEl>
                                          <p:spTgt spid="8203"/>
                                        </p:tgtEl>
                                      </p:cBhvr>
                                    </p:animEffect>
                                    <p:set>
                                      <p:cBhvr>
                                        <p:cTn id="12" dur="1" fill="hold">
                                          <p:stCondLst>
                                            <p:cond delay="1999"/>
                                          </p:stCondLst>
                                        </p:cTn>
                                        <p:tgtEl>
                                          <p:spTgt spid="8203"/>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par>
                          <p:cTn id="15" fill="hold" nodeType="afterGroup">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8200"/>
                                        </p:tgtEl>
                                        <p:attrNameLst>
                                          <p:attrName>style.visibility</p:attrName>
                                        </p:attrNameLst>
                                      </p:cBhvr>
                                      <p:to>
                                        <p:strVal val="visible"/>
                                      </p:to>
                                    </p:set>
                                    <p:anim calcmode="lin" valueType="num">
                                      <p:cBhvr>
                                        <p:cTn id="18" dur="1000" fill="hold"/>
                                        <p:tgtEl>
                                          <p:spTgt spid="8200"/>
                                        </p:tgtEl>
                                        <p:attrNameLst>
                                          <p:attrName>ppt_w</p:attrName>
                                        </p:attrNameLst>
                                      </p:cBhvr>
                                      <p:tavLst>
                                        <p:tav tm="0">
                                          <p:val>
                                            <p:fltVal val="0"/>
                                          </p:val>
                                        </p:tav>
                                        <p:tav tm="100000">
                                          <p:val>
                                            <p:strVal val="#ppt_w"/>
                                          </p:val>
                                        </p:tav>
                                      </p:tavLst>
                                    </p:anim>
                                    <p:anim calcmode="lin" valueType="num">
                                      <p:cBhvr>
                                        <p:cTn id="19" dur="1000" fill="hold"/>
                                        <p:tgtEl>
                                          <p:spTgt spid="8200"/>
                                        </p:tgtEl>
                                        <p:attrNameLst>
                                          <p:attrName>ppt_h</p:attrName>
                                        </p:attrNameLst>
                                      </p:cBhvr>
                                      <p:tavLst>
                                        <p:tav tm="0">
                                          <p:val>
                                            <p:fltVal val="0"/>
                                          </p:val>
                                        </p:tav>
                                        <p:tav tm="100000">
                                          <p:val>
                                            <p:strVal val="#ppt_h"/>
                                          </p:val>
                                        </p:tav>
                                      </p:tavLst>
                                    </p:anim>
                                    <p:anim calcmode="lin" valueType="num">
                                      <p:cBhvr>
                                        <p:cTn id="20" dur="1000" fill="hold"/>
                                        <p:tgtEl>
                                          <p:spTgt spid="8200"/>
                                        </p:tgtEl>
                                        <p:attrNameLst>
                                          <p:attrName>style.rotation</p:attrName>
                                        </p:attrNameLst>
                                      </p:cBhvr>
                                      <p:tavLst>
                                        <p:tav tm="0">
                                          <p:val>
                                            <p:fltVal val="360"/>
                                          </p:val>
                                        </p:tav>
                                        <p:tav tm="100000">
                                          <p:val>
                                            <p:fltVal val="0"/>
                                          </p:val>
                                        </p:tav>
                                      </p:tavLst>
                                    </p:anim>
                                    <p:animEffect transition="in" filter="fade">
                                      <p:cBhvr>
                                        <p:cTn id="21" dur="1000"/>
                                        <p:tgtEl>
                                          <p:spTgt spid="820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0"/>
                                          </p:stCondLst>
                                        </p:cTn>
                                        <p:tgtEl>
                                          <p:spTgt spid="8196">
                                            <p:txEl>
                                              <p:pRg st="0" end="0"/>
                                            </p:txEl>
                                          </p:spTgt>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nodeType="afterEffect">
                                  <p:stCondLst>
                                    <p:cond delay="0"/>
                                  </p:stCondLst>
                                  <p:childTnLst>
                                    <p:set>
                                      <p:cBhvr>
                                        <p:cTn id="28" dur="1" fill="hold">
                                          <p:stCondLst>
                                            <p:cond delay="0"/>
                                          </p:stCondLst>
                                        </p:cTn>
                                        <p:tgtEl>
                                          <p:spTgt spid="8196">
                                            <p:txEl>
                                              <p:pRg st="1" end="1"/>
                                            </p:txEl>
                                          </p:spTgt>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nodeType="afterEffect">
                                  <p:stCondLst>
                                    <p:cond delay="0"/>
                                  </p:stCondLst>
                                  <p:childTnLst>
                                    <p:set>
                                      <p:cBhvr>
                                        <p:cTn id="31" dur="1" fill="hold">
                                          <p:stCondLst>
                                            <p:cond delay="0"/>
                                          </p:stCondLst>
                                        </p:cTn>
                                        <p:tgtEl>
                                          <p:spTgt spid="8196">
                                            <p:txEl>
                                              <p:pRg st="2" end="2"/>
                                            </p:txEl>
                                          </p:spTgt>
                                        </p:tgtEl>
                                        <p:attrNameLst>
                                          <p:attrName>style.visibility</p:attrName>
                                        </p:attrNameLst>
                                      </p:cBhvr>
                                      <p:to>
                                        <p:strVal val="visible"/>
                                      </p:to>
                                    </p:set>
                                  </p:childTnLst>
                                </p:cTn>
                              </p:par>
                            </p:childTnLst>
                          </p:cTn>
                        </p:par>
                        <p:par>
                          <p:cTn id="32" fill="hold">
                            <p:stCondLst>
                              <p:cond delay="0"/>
                            </p:stCondLst>
                            <p:childTnLst>
                              <p:par>
                                <p:cTn id="33" presetID="10" presetClass="exit" presetSubtype="0" fill="hold" grpId="0" nodeType="afterEffect">
                                  <p:stCondLst>
                                    <p:cond delay="0"/>
                                  </p:stCondLst>
                                  <p:childTnLst>
                                    <p:animEffect transition="out" filter="fade">
                                      <p:cBhvr>
                                        <p:cTn id="34" dur="2000"/>
                                        <p:tgtEl>
                                          <p:spTgt spid="8204"/>
                                        </p:tgtEl>
                                      </p:cBhvr>
                                    </p:animEffect>
                                    <p:set>
                                      <p:cBhvr>
                                        <p:cTn id="35" dur="1" fill="hold">
                                          <p:stCondLst>
                                            <p:cond delay="1999"/>
                                          </p:stCondLst>
                                        </p:cTn>
                                        <p:tgtEl>
                                          <p:spTgt spid="8204"/>
                                        </p:tgtEl>
                                        <p:attrNameLst>
                                          <p:attrName>style.visibility</p:attrName>
                                        </p:attrNameLst>
                                      </p:cBhvr>
                                      <p:to>
                                        <p:strVal val="hidden"/>
                                      </p:to>
                                    </p:set>
                                  </p:childTnLst>
                                </p:cTn>
                              </p:par>
                              <p:par>
                                <p:cTn id="36" presetID="1" presetClass="entr" presetSubtype="0"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childTnLst>
                                </p:cTn>
                              </p:par>
                            </p:childTnLst>
                          </p:cTn>
                        </p:par>
                        <p:par>
                          <p:cTn id="38" fill="hold">
                            <p:stCondLst>
                              <p:cond delay="2000"/>
                            </p:stCondLst>
                            <p:childTnLst>
                              <p:par>
                                <p:cTn id="39" presetID="49" presetClass="entr" presetSubtype="0" decel="100000" fill="hold" grpId="0" nodeType="afterEffect">
                                  <p:stCondLst>
                                    <p:cond delay="0"/>
                                  </p:stCondLst>
                                  <p:childTnLst>
                                    <p:set>
                                      <p:cBhvr>
                                        <p:cTn id="40" dur="1" fill="hold">
                                          <p:stCondLst>
                                            <p:cond delay="0"/>
                                          </p:stCondLst>
                                        </p:cTn>
                                        <p:tgtEl>
                                          <p:spTgt spid="8202"/>
                                        </p:tgtEl>
                                        <p:attrNameLst>
                                          <p:attrName>style.visibility</p:attrName>
                                        </p:attrNameLst>
                                      </p:cBhvr>
                                      <p:to>
                                        <p:strVal val="visible"/>
                                      </p:to>
                                    </p:set>
                                    <p:anim calcmode="lin" valueType="num">
                                      <p:cBhvr>
                                        <p:cTn id="41" dur="1000" fill="hold"/>
                                        <p:tgtEl>
                                          <p:spTgt spid="8202"/>
                                        </p:tgtEl>
                                        <p:attrNameLst>
                                          <p:attrName>ppt_w</p:attrName>
                                        </p:attrNameLst>
                                      </p:cBhvr>
                                      <p:tavLst>
                                        <p:tav tm="0">
                                          <p:val>
                                            <p:fltVal val="0"/>
                                          </p:val>
                                        </p:tav>
                                        <p:tav tm="100000">
                                          <p:val>
                                            <p:strVal val="#ppt_w"/>
                                          </p:val>
                                        </p:tav>
                                      </p:tavLst>
                                    </p:anim>
                                    <p:anim calcmode="lin" valueType="num">
                                      <p:cBhvr>
                                        <p:cTn id="42" dur="1000" fill="hold"/>
                                        <p:tgtEl>
                                          <p:spTgt spid="8202"/>
                                        </p:tgtEl>
                                        <p:attrNameLst>
                                          <p:attrName>ppt_h</p:attrName>
                                        </p:attrNameLst>
                                      </p:cBhvr>
                                      <p:tavLst>
                                        <p:tav tm="0">
                                          <p:val>
                                            <p:fltVal val="0"/>
                                          </p:val>
                                        </p:tav>
                                        <p:tav tm="100000">
                                          <p:val>
                                            <p:strVal val="#ppt_h"/>
                                          </p:val>
                                        </p:tav>
                                      </p:tavLst>
                                    </p:anim>
                                    <p:anim calcmode="lin" valueType="num">
                                      <p:cBhvr>
                                        <p:cTn id="43" dur="1000" fill="hold"/>
                                        <p:tgtEl>
                                          <p:spTgt spid="8202"/>
                                        </p:tgtEl>
                                        <p:attrNameLst>
                                          <p:attrName>style.rotation</p:attrName>
                                        </p:attrNameLst>
                                      </p:cBhvr>
                                      <p:tavLst>
                                        <p:tav tm="0">
                                          <p:val>
                                            <p:fltVal val="360"/>
                                          </p:val>
                                        </p:tav>
                                        <p:tav tm="100000">
                                          <p:val>
                                            <p:fltVal val="0"/>
                                          </p:val>
                                        </p:tav>
                                      </p:tavLst>
                                    </p:anim>
                                    <p:animEffect transition="in" filter="fade">
                                      <p:cBhvr>
                                        <p:cTn id="44" dur="1000"/>
                                        <p:tgtEl>
                                          <p:spTgt spid="8202"/>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8196">
                                            <p:txEl>
                                              <p:pRg st="3" end="3"/>
                                            </p:txEl>
                                          </p:spTgt>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nodeType="clickEffect">
                                  <p:stCondLst>
                                    <p:cond delay="0"/>
                                  </p:stCondLst>
                                  <p:childTnLst>
                                    <p:set>
                                      <p:cBhvr>
                                        <p:cTn id="52" dur="1" fill="hold">
                                          <p:stCondLst>
                                            <p:cond delay="0"/>
                                          </p:stCondLst>
                                        </p:cTn>
                                        <p:tgtEl>
                                          <p:spTgt spid="8196">
                                            <p:txEl>
                                              <p:pRg st="5" end="5"/>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8196">
                                            <p:txEl>
                                              <p:pRg st="6" end="6"/>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8196">
                                            <p:txEl>
                                              <p:pRg st="7" end="7"/>
                                            </p:txEl>
                                          </p:spTgt>
                                        </p:tgtEl>
                                        <p:attrNameLst>
                                          <p:attrName>style.visibility</p:attrName>
                                        </p:attrNameLst>
                                      </p:cBhvr>
                                      <p:to>
                                        <p:strVal val="visible"/>
                                      </p:to>
                                    </p:set>
                                  </p:childTnLst>
                                </p:cTn>
                              </p:par>
                              <p:par>
                                <p:cTn id="57" presetID="10" presetClass="exit" presetSubtype="0" fill="hold" grpId="0" nodeType="withEffect">
                                  <p:stCondLst>
                                    <p:cond delay="0"/>
                                  </p:stCondLst>
                                  <p:childTnLst>
                                    <p:animEffect transition="out" filter="fade">
                                      <p:cBhvr>
                                        <p:cTn id="58" dur="2000"/>
                                        <p:tgtEl>
                                          <p:spTgt spid="8205"/>
                                        </p:tgtEl>
                                      </p:cBhvr>
                                    </p:animEffect>
                                    <p:set>
                                      <p:cBhvr>
                                        <p:cTn id="59" dur="1" fill="hold">
                                          <p:stCondLst>
                                            <p:cond delay="1999"/>
                                          </p:stCondLst>
                                        </p:cTn>
                                        <p:tgtEl>
                                          <p:spTgt spid="8205"/>
                                        </p:tgtEl>
                                        <p:attrNameLst>
                                          <p:attrName>style.visibility</p:attrName>
                                        </p:attrNameLst>
                                      </p:cBhvr>
                                      <p:to>
                                        <p:strVal val="hidden"/>
                                      </p:to>
                                    </p:set>
                                  </p:childTnLst>
                                </p:cTn>
                              </p:par>
                              <p:par>
                                <p:cTn id="60" presetID="1" presetClass="entr" presetSubtype="0" fill="hold" grpId="0" nodeType="withEffect">
                                  <p:stCondLst>
                                    <p:cond delay="0"/>
                                  </p:stCondLst>
                                  <p:childTnLst>
                                    <p:set>
                                      <p:cBhvr>
                                        <p:cTn id="61" dur="1" fill="hold">
                                          <p:stCondLst>
                                            <p:cond delay="0"/>
                                          </p:stCondLst>
                                        </p:cTn>
                                        <p:tgtEl>
                                          <p:spTgt spid="2"/>
                                        </p:tgtEl>
                                        <p:attrNameLst>
                                          <p:attrName>style.visibility</p:attrName>
                                        </p:attrNameLst>
                                      </p:cBhvr>
                                      <p:to>
                                        <p:strVal val="visible"/>
                                      </p:to>
                                    </p:set>
                                  </p:childTnLst>
                                </p:cTn>
                              </p:par>
                            </p:childTnLst>
                          </p:cTn>
                        </p:par>
                        <p:par>
                          <p:cTn id="62" fill="hold" nodeType="afterGroup">
                            <p:stCondLst>
                              <p:cond delay="2000"/>
                            </p:stCondLst>
                            <p:childTnLst>
                              <p:par>
                                <p:cTn id="63" presetID="49" presetClass="entr" presetSubtype="0" decel="100000" fill="hold" grpId="0" nodeType="afterEffect">
                                  <p:stCondLst>
                                    <p:cond delay="0"/>
                                  </p:stCondLst>
                                  <p:childTnLst>
                                    <p:set>
                                      <p:cBhvr>
                                        <p:cTn id="64" dur="1" fill="hold">
                                          <p:stCondLst>
                                            <p:cond delay="0"/>
                                          </p:stCondLst>
                                        </p:cTn>
                                        <p:tgtEl>
                                          <p:spTgt spid="8201"/>
                                        </p:tgtEl>
                                        <p:attrNameLst>
                                          <p:attrName>style.visibility</p:attrName>
                                        </p:attrNameLst>
                                      </p:cBhvr>
                                      <p:to>
                                        <p:strVal val="visible"/>
                                      </p:to>
                                    </p:set>
                                    <p:anim calcmode="lin" valueType="num">
                                      <p:cBhvr>
                                        <p:cTn id="65" dur="1000" fill="hold"/>
                                        <p:tgtEl>
                                          <p:spTgt spid="8201"/>
                                        </p:tgtEl>
                                        <p:attrNameLst>
                                          <p:attrName>ppt_w</p:attrName>
                                        </p:attrNameLst>
                                      </p:cBhvr>
                                      <p:tavLst>
                                        <p:tav tm="0">
                                          <p:val>
                                            <p:fltVal val="0"/>
                                          </p:val>
                                        </p:tav>
                                        <p:tav tm="100000">
                                          <p:val>
                                            <p:strVal val="#ppt_w"/>
                                          </p:val>
                                        </p:tav>
                                      </p:tavLst>
                                    </p:anim>
                                    <p:anim calcmode="lin" valueType="num">
                                      <p:cBhvr>
                                        <p:cTn id="66" dur="1000" fill="hold"/>
                                        <p:tgtEl>
                                          <p:spTgt spid="8201"/>
                                        </p:tgtEl>
                                        <p:attrNameLst>
                                          <p:attrName>ppt_h</p:attrName>
                                        </p:attrNameLst>
                                      </p:cBhvr>
                                      <p:tavLst>
                                        <p:tav tm="0">
                                          <p:val>
                                            <p:fltVal val="0"/>
                                          </p:val>
                                        </p:tav>
                                        <p:tav tm="100000">
                                          <p:val>
                                            <p:strVal val="#ppt_h"/>
                                          </p:val>
                                        </p:tav>
                                      </p:tavLst>
                                    </p:anim>
                                    <p:anim calcmode="lin" valueType="num">
                                      <p:cBhvr>
                                        <p:cTn id="67" dur="1000" fill="hold"/>
                                        <p:tgtEl>
                                          <p:spTgt spid="8201"/>
                                        </p:tgtEl>
                                        <p:attrNameLst>
                                          <p:attrName>style.rotation</p:attrName>
                                        </p:attrNameLst>
                                      </p:cBhvr>
                                      <p:tavLst>
                                        <p:tav tm="0">
                                          <p:val>
                                            <p:fltVal val="360"/>
                                          </p:val>
                                        </p:tav>
                                        <p:tav tm="100000">
                                          <p:val>
                                            <p:fltVal val="0"/>
                                          </p:val>
                                        </p:tav>
                                      </p:tavLst>
                                    </p:anim>
                                    <p:animEffect transition="in" filter="fade">
                                      <p:cBhvr>
                                        <p:cTn id="68" dur="1000"/>
                                        <p:tgtEl>
                                          <p:spTgt spid="8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0" grpId="0" animBg="1"/>
      <p:bldP spid="8201" grpId="0" animBg="1"/>
      <p:bldP spid="8202" grpId="0" animBg="1"/>
      <p:bldP spid="8203" grpId="0" animBg="1"/>
      <p:bldP spid="8204" grpId="0" animBg="1"/>
      <p:bldP spid="8205" grpId="0" animBg="1"/>
      <p:bldP spid="2"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liennummernplatzhalter 3"/>
          <p:cNvSpPr>
            <a:spLocks noGrp="1"/>
          </p:cNvSpPr>
          <p:nvPr>
            <p:ph type="sldNum" sz="quarter" idx="12"/>
          </p:nvPr>
        </p:nvSpPr>
        <p:spPr/>
        <p:txBody>
          <a:bodyPr/>
          <a:lstStyle/>
          <a:p>
            <a:fld id="{13E084F7-E594-45ED-AFF4-5D52E89ECA83}" type="slidenum">
              <a:rPr lang="de-DE"/>
              <a:pPr/>
              <a:t>8</a:t>
            </a:fld>
            <a:endParaRPr lang="de-DE"/>
          </a:p>
        </p:txBody>
      </p:sp>
      <p:sp>
        <p:nvSpPr>
          <p:cNvPr id="10242" name="AutoShape 2"/>
          <p:cNvSpPr>
            <a:spLocks noChangeArrowheads="1"/>
          </p:cNvSpPr>
          <p:nvPr/>
        </p:nvSpPr>
        <p:spPr bwMode="auto">
          <a:xfrm>
            <a:off x="590550" y="646113"/>
            <a:ext cx="7510463" cy="530225"/>
          </a:xfrm>
          <a:custGeom>
            <a:avLst/>
            <a:gdLst/>
            <a:ahLst/>
            <a:cxnLst/>
            <a:rect l="0" t="0" r="0" b="0"/>
            <a:pathLst/>
          </a:custGeom>
          <a:solidFill>
            <a:srgbClr val="FFFFFF"/>
          </a:solidFill>
          <a:ln w="9525">
            <a:solidFill>
              <a:srgbClr val="000000"/>
            </a:solidFill>
            <a:round/>
            <a:headEnd/>
            <a:tailEnd/>
          </a:ln>
        </p:spPr>
        <p:txBody>
          <a:bodyPr lIns="0" tIns="0" rIns="0" bIns="0"/>
          <a:lstStyle/>
          <a:p>
            <a:pPr algn="just" eaLnBrk="0" hangingPunct="0">
              <a:lnSpc>
                <a:spcPts val="4175"/>
              </a:lnSpc>
            </a:pPr>
            <a:endParaRPr lang="de-DE" sz="3200" b="1">
              <a:solidFill>
                <a:srgbClr val="FF0000"/>
              </a:solidFill>
              <a:effectLst>
                <a:outerShdw blurRad="38100" dist="38100" dir="2700000" algn="tl">
                  <a:srgbClr val="C0C0C0"/>
                </a:outerShdw>
              </a:effectLst>
            </a:endParaRPr>
          </a:p>
        </p:txBody>
      </p:sp>
      <p:sp>
        <p:nvSpPr>
          <p:cNvPr id="10243" name="AutoShape 3"/>
          <p:cNvSpPr>
            <a:spLocks noChangeArrowheads="1"/>
          </p:cNvSpPr>
          <p:nvPr/>
        </p:nvSpPr>
        <p:spPr bwMode="auto">
          <a:xfrm>
            <a:off x="554038" y="2344738"/>
            <a:ext cx="8410575" cy="3605212"/>
          </a:xfrm>
          <a:custGeom>
            <a:avLst/>
            <a:gdLst/>
            <a:ahLst/>
            <a:cxnLst/>
            <a:rect l="0" t="0" r="0" b="0"/>
            <a:pathLst/>
          </a:custGeom>
          <a:solidFill>
            <a:srgbClr val="FFFFFF"/>
          </a:solidFill>
          <a:ln w="9525">
            <a:solidFill>
              <a:srgbClr val="000000"/>
            </a:solidFill>
            <a:round/>
            <a:headEnd/>
            <a:tailEnd/>
          </a:ln>
        </p:spPr>
        <p:txBody>
          <a:bodyPr lIns="0" tIns="0" rIns="0" bIns="0"/>
          <a:lstStyle/>
          <a:p>
            <a:pPr marL="546100" lvl="2" indent="-533400" eaLnBrk="0" hangingPunct="0">
              <a:lnSpc>
                <a:spcPts val="2138"/>
              </a:lnSpc>
            </a:pPr>
            <a:endParaRPr lang="de-AT" sz="1700"/>
          </a:p>
          <a:p>
            <a:pPr marL="546100" lvl="2" indent="-533400" eaLnBrk="0" hangingPunct="0">
              <a:lnSpc>
                <a:spcPts val="2138"/>
              </a:lnSpc>
            </a:pPr>
            <a:endParaRPr lang="de-AT" sz="1700"/>
          </a:p>
          <a:p>
            <a:pPr marL="546100" lvl="2" indent="-533400" eaLnBrk="0" hangingPunct="0">
              <a:lnSpc>
                <a:spcPts val="2138"/>
              </a:lnSpc>
            </a:pPr>
            <a:endParaRPr lang="de-AT" sz="1700"/>
          </a:p>
          <a:p>
            <a:pPr marL="546100" lvl="2" indent="-533400" eaLnBrk="0" hangingPunct="0">
              <a:lnSpc>
                <a:spcPts val="2138"/>
              </a:lnSpc>
            </a:pPr>
            <a:endParaRPr lang="de-AT" sz="1700"/>
          </a:p>
          <a:p>
            <a:pPr marL="546100" lvl="2" indent="-533400" eaLnBrk="0" hangingPunct="0">
              <a:lnSpc>
                <a:spcPts val="2138"/>
              </a:lnSpc>
            </a:pPr>
            <a:endParaRPr lang="de-AT" sz="1700"/>
          </a:p>
        </p:txBody>
      </p:sp>
      <p:sp>
        <p:nvSpPr>
          <p:cNvPr id="10244" name="Rectangle 4"/>
          <p:cNvSpPr>
            <a:spLocks noChangeArrowheads="1"/>
          </p:cNvSpPr>
          <p:nvPr/>
        </p:nvSpPr>
        <p:spPr bwMode="auto">
          <a:xfrm>
            <a:off x="395288" y="1773238"/>
            <a:ext cx="8424862" cy="329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de-DE" sz="2800" b="1" dirty="0"/>
              <a:t>FEUERWEHRJUGEND OBERÖSTERREICH</a:t>
            </a:r>
          </a:p>
          <a:p>
            <a:pPr algn="ctr" eaLnBrk="0" hangingPunct="0"/>
            <a:endParaRPr lang="de-DE" sz="2800" b="1" dirty="0">
              <a:solidFill>
                <a:schemeClr val="tx2"/>
              </a:solidFill>
            </a:endParaRPr>
          </a:p>
          <a:p>
            <a:pPr algn="ctr" eaLnBrk="0" hangingPunct="0"/>
            <a:r>
              <a:rPr lang="de-DE" sz="2800" b="1" dirty="0"/>
              <a:t> </a:t>
            </a:r>
            <a:r>
              <a:rPr lang="de-DE" sz="2800" b="1" dirty="0">
                <a:solidFill>
                  <a:srgbClr val="9900CC"/>
                </a:solidFill>
              </a:rPr>
              <a:t>ERPROBUNG</a:t>
            </a:r>
          </a:p>
          <a:p>
            <a:pPr algn="ctr" eaLnBrk="0" hangingPunct="0"/>
            <a:endParaRPr lang="de-DE" sz="2800" b="1" dirty="0">
              <a:solidFill>
                <a:srgbClr val="9900CC"/>
              </a:solidFill>
            </a:endParaRPr>
          </a:p>
          <a:p>
            <a:pPr algn="ctr" eaLnBrk="0" hangingPunct="0"/>
            <a:r>
              <a:rPr lang="de-DE" sz="2800" b="1" dirty="0">
                <a:solidFill>
                  <a:srgbClr val="FF0000"/>
                </a:solidFill>
              </a:rPr>
              <a:t>Erste Hilfe</a:t>
            </a:r>
            <a:br>
              <a:rPr lang="de-DE" sz="2800" b="1" dirty="0">
                <a:solidFill>
                  <a:srgbClr val="FF0000"/>
                </a:solidFill>
              </a:rPr>
            </a:br>
            <a:endParaRPr lang="de-DE" sz="2800" b="1" dirty="0">
              <a:solidFill>
                <a:srgbClr val="FF0000"/>
              </a:solidFill>
            </a:endParaRPr>
          </a:p>
          <a:p>
            <a:pPr lvl="2" algn="ctr" eaLnBrk="0" hangingPunct="0"/>
            <a:r>
              <a:rPr lang="de-AT" sz="2000" b="1" dirty="0" smtClean="0">
                <a:solidFill>
                  <a:srgbClr val="9900CC"/>
                </a:solidFill>
              </a:rPr>
              <a:t>Erprobung </a:t>
            </a:r>
            <a:r>
              <a:rPr lang="de-AT" sz="2000" b="1" dirty="0">
                <a:solidFill>
                  <a:srgbClr val="9900CC"/>
                </a:solidFill>
              </a:rPr>
              <a:t>3:</a:t>
            </a:r>
            <a:r>
              <a:rPr lang="de-AT" sz="2000" b="1" dirty="0">
                <a:solidFill>
                  <a:srgbClr val="0066FF"/>
                </a:solidFill>
              </a:rPr>
              <a:t> </a:t>
            </a:r>
            <a:r>
              <a:rPr lang="de-AT" sz="2000" dirty="0">
                <a:solidFill>
                  <a:srgbClr val="0066FF"/>
                </a:solidFill>
              </a:rPr>
              <a:t>Folie 9 - </a:t>
            </a:r>
            <a:r>
              <a:rPr lang="de-AT" sz="2000" dirty="0" smtClean="0">
                <a:solidFill>
                  <a:srgbClr val="0066FF"/>
                </a:solidFill>
              </a:rPr>
              <a:t>17</a:t>
            </a:r>
            <a:endParaRPr lang="de-AT" sz="2000" dirty="0">
              <a:solidFill>
                <a:srgbClr val="0066FF"/>
              </a:solidFill>
            </a:endParaRPr>
          </a:p>
          <a:p>
            <a:pPr lvl="2" algn="ctr" eaLnBrk="0" hangingPunct="0"/>
            <a:endParaRPr lang="de-AT" sz="2000" b="1" dirty="0">
              <a:solidFill>
                <a:srgbClr val="0066FF"/>
              </a:solidFill>
            </a:endParaRPr>
          </a:p>
        </p:txBody>
      </p:sp>
      <p:pic>
        <p:nvPicPr>
          <p:cNvPr id="10245" name="Picture 5" descr="OOE_Landeswappen-logo-BA92528D3C-seek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650" y="115888"/>
            <a:ext cx="1008063" cy="1008062"/>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Jugendwapp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228600"/>
            <a:ext cx="619125" cy="762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7"/>
          <p:cNvSpPr txBox="1">
            <a:spLocks noChangeArrowheads="1"/>
          </p:cNvSpPr>
          <p:nvPr/>
        </p:nvSpPr>
        <p:spPr bwMode="auto">
          <a:xfrm>
            <a:off x="4319465" y="6576920"/>
            <a:ext cx="482453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de-AT" sz="1200" dirty="0">
                <a:latin typeface="Monotype Corsiva" pitchFamily="66" charset="0"/>
              </a:rPr>
              <a:t>Erstellt 05.2010, Wolfgang Weishäupl. LFA Dr. L. </a:t>
            </a:r>
            <a:r>
              <a:rPr lang="de-AT" sz="1200" dirty="0" smtClean="0">
                <a:latin typeface="Monotype Corsiva" pitchFamily="66" charset="0"/>
              </a:rPr>
              <a:t>Leitner, aktualisiert März 2013</a:t>
            </a:r>
            <a:endParaRPr lang="de-DE" sz="1200" dirty="0">
              <a:latin typeface="Monotype Corsiva" pitchFamily="66" charset="0"/>
            </a:endParaRPr>
          </a:p>
        </p:txBody>
      </p:sp>
      <p:sp>
        <p:nvSpPr>
          <p:cNvPr id="2" name="Datumsplatzhalter 1"/>
          <p:cNvSpPr>
            <a:spLocks noGrp="1"/>
          </p:cNvSpPr>
          <p:nvPr>
            <p:ph type="dt" sz="half" idx="10"/>
          </p:nvPr>
        </p:nvSpPr>
        <p:spPr/>
        <p:txBody>
          <a:bodyPr/>
          <a:lstStyle/>
          <a:p>
            <a:r>
              <a:rPr lang="de-DE" smtClean="0"/>
              <a:t>12.03.2013</a:t>
            </a:r>
            <a:endParaRPr lang="de-DE"/>
          </a:p>
        </p:txBody>
      </p:sp>
      <p:sp>
        <p:nvSpPr>
          <p:cNvPr id="3" name="Fußzeilenplatzhalter 2"/>
          <p:cNvSpPr>
            <a:spLocks noGrp="1"/>
          </p:cNvSpPr>
          <p:nvPr>
            <p:ph type="ftr" sz="quarter" idx="11"/>
          </p:nvPr>
        </p:nvSpPr>
        <p:spPr/>
        <p:txBody>
          <a:bodyPr/>
          <a:lstStyle/>
          <a:p>
            <a:r>
              <a:rPr lang="de-DE" smtClean="0"/>
              <a:t>OöLFV</a:t>
            </a:r>
            <a:endParaRPr lang="de-DE"/>
          </a:p>
        </p:txBody>
      </p:sp>
    </p:spTree>
    <p:extLst>
      <p:ext uri="{BB962C8B-B14F-4D97-AF65-F5344CB8AC3E}">
        <p14:creationId xmlns:p14="http://schemas.microsoft.com/office/powerpoint/2010/main" val="3763534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liennummernplatzhalter 3"/>
          <p:cNvSpPr>
            <a:spLocks noGrp="1"/>
          </p:cNvSpPr>
          <p:nvPr>
            <p:ph type="sldNum" sz="quarter" idx="12"/>
          </p:nvPr>
        </p:nvSpPr>
        <p:spPr/>
        <p:txBody>
          <a:bodyPr/>
          <a:lstStyle/>
          <a:p>
            <a:fld id="{7174170E-8833-49B3-B768-86D00149CF66}" type="slidenum">
              <a:rPr lang="de-DE"/>
              <a:pPr/>
              <a:t>9</a:t>
            </a:fld>
            <a:endParaRPr lang="de-DE"/>
          </a:p>
        </p:txBody>
      </p:sp>
      <p:pic>
        <p:nvPicPr>
          <p:cNvPr id="14339" name="Picture 3" descr="picture"/>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8370" y="4149080"/>
            <a:ext cx="2971751" cy="2232769"/>
          </a:xfrm>
          <a:prstGeom prst="rect">
            <a:avLst/>
          </a:prstGeom>
          <a:solidFill>
            <a:srgbClr val="FFFFFF"/>
          </a:solidFill>
          <a:ln w="9525">
            <a:solidFill>
              <a:srgbClr val="000000"/>
            </a:solidFill>
            <a:round/>
            <a:headEnd/>
            <a:tailEnd/>
          </a:ln>
        </p:spPr>
      </p:pic>
      <p:sp>
        <p:nvSpPr>
          <p:cNvPr id="14340" name="AutoShape 4"/>
          <p:cNvSpPr>
            <a:spLocks noChangeArrowheads="1"/>
          </p:cNvSpPr>
          <p:nvPr/>
        </p:nvSpPr>
        <p:spPr bwMode="auto">
          <a:xfrm>
            <a:off x="107950" y="1412776"/>
            <a:ext cx="5328146" cy="5040412"/>
          </a:xfrm>
          <a:custGeom>
            <a:avLst/>
            <a:gdLst/>
            <a:ahLst/>
            <a:cxnLst/>
            <a:rect l="0" t="0" r="0" b="0"/>
            <a:pathLst/>
          </a:custGeom>
          <a:solidFill>
            <a:srgbClr val="FFFFFF"/>
          </a:solidFill>
          <a:ln w="9525">
            <a:solidFill>
              <a:srgbClr val="000000"/>
            </a:solidFill>
            <a:round/>
            <a:headEnd/>
            <a:tailEnd/>
          </a:ln>
        </p:spPr>
        <p:txBody>
          <a:bodyPr lIns="0" tIns="0" rIns="0" bIns="0"/>
          <a:lstStyle/>
          <a:p>
            <a:pPr marL="3175" lvl="1" eaLnBrk="0" hangingPunct="0">
              <a:lnSpc>
                <a:spcPts val="2738"/>
              </a:lnSpc>
            </a:pPr>
            <a:r>
              <a:rPr lang="de-AT" b="1" dirty="0">
                <a:solidFill>
                  <a:srgbClr val="FF0000"/>
                </a:solidFill>
              </a:rPr>
              <a:t>So geht man vor:</a:t>
            </a:r>
          </a:p>
          <a:p>
            <a:pPr marL="288925" lvl="1" indent="-285750" eaLnBrk="0" hangingPunct="0">
              <a:lnSpc>
                <a:spcPts val="2738"/>
              </a:lnSpc>
              <a:buFont typeface="Arial" pitchFamily="34" charset="0"/>
              <a:buChar char="•"/>
            </a:pPr>
            <a:r>
              <a:rPr lang="de-AT" b="1" dirty="0" smtClean="0"/>
              <a:t>Notruf</a:t>
            </a:r>
            <a:r>
              <a:rPr lang="de-AT" dirty="0" smtClean="0"/>
              <a:t> veranlassen</a:t>
            </a:r>
            <a:endParaRPr lang="de-AT" dirty="0"/>
          </a:p>
          <a:p>
            <a:pPr marL="288925" lvl="1" indent="-285750" eaLnBrk="0" hangingPunct="0">
              <a:lnSpc>
                <a:spcPts val="2738"/>
              </a:lnSpc>
              <a:buFont typeface="Arial" pitchFamily="34" charset="0"/>
              <a:buChar char="•"/>
            </a:pPr>
            <a:r>
              <a:rPr lang="de-AT" b="1" dirty="0"/>
              <a:t>Einmalhandschuhe</a:t>
            </a:r>
            <a:r>
              <a:rPr lang="de-AT" dirty="0"/>
              <a:t> anziehen! </a:t>
            </a:r>
            <a:r>
              <a:rPr lang="de-AT" dirty="0">
                <a:solidFill>
                  <a:srgbClr val="FF0000"/>
                </a:solidFill>
              </a:rPr>
              <a:t>(Selbstschutz</a:t>
            </a:r>
            <a:r>
              <a:rPr lang="de-AT" dirty="0" smtClean="0">
                <a:solidFill>
                  <a:srgbClr val="FF0000"/>
                </a:solidFill>
              </a:rPr>
              <a:t>!)</a:t>
            </a:r>
          </a:p>
          <a:p>
            <a:pPr marL="288925" lvl="1" indent="-285750" eaLnBrk="0" hangingPunct="0">
              <a:lnSpc>
                <a:spcPts val="2738"/>
              </a:lnSpc>
              <a:buFont typeface="Arial" pitchFamily="34" charset="0"/>
              <a:buChar char="•"/>
            </a:pPr>
            <a:endParaRPr lang="de-AT" sz="1000" dirty="0"/>
          </a:p>
          <a:p>
            <a:pPr marL="288925" lvl="1" indent="-285750" eaLnBrk="0" hangingPunct="0">
              <a:lnSpc>
                <a:spcPts val="1925"/>
              </a:lnSpc>
              <a:spcBef>
                <a:spcPts val="413"/>
              </a:spcBef>
              <a:buFont typeface="Arial" pitchFamily="34" charset="0"/>
              <a:buChar char="•"/>
            </a:pPr>
            <a:r>
              <a:rPr lang="de-AT" dirty="0" smtClean="0"/>
              <a:t>Verletzten </a:t>
            </a:r>
            <a:r>
              <a:rPr lang="de-AT" dirty="0"/>
              <a:t>Körperteil, wenn möglich, </a:t>
            </a:r>
            <a:r>
              <a:rPr lang="de-AT" dirty="0" smtClean="0"/>
              <a:t>hochhalten</a:t>
            </a:r>
          </a:p>
          <a:p>
            <a:pPr marL="3175" lvl="1" eaLnBrk="0" hangingPunct="0">
              <a:lnSpc>
                <a:spcPts val="1925"/>
              </a:lnSpc>
              <a:spcBef>
                <a:spcPts val="413"/>
              </a:spcBef>
            </a:pPr>
            <a:r>
              <a:rPr lang="de-AT" dirty="0"/>
              <a:t> </a:t>
            </a:r>
            <a:r>
              <a:rPr lang="de-AT" dirty="0" smtClean="0"/>
              <a:t>     und </a:t>
            </a:r>
            <a:r>
              <a:rPr lang="de-AT" b="1" dirty="0"/>
              <a:t>keimfreie Wundauflage </a:t>
            </a:r>
            <a:r>
              <a:rPr lang="de-AT" b="1" dirty="0" smtClean="0"/>
              <a:t>bzw. keimfreies</a:t>
            </a:r>
          </a:p>
          <a:p>
            <a:pPr marL="3175" lvl="1" eaLnBrk="0" hangingPunct="0">
              <a:lnSpc>
                <a:spcPts val="1925"/>
              </a:lnSpc>
              <a:spcBef>
                <a:spcPts val="413"/>
              </a:spcBef>
            </a:pPr>
            <a:r>
              <a:rPr lang="de-AT" b="1" dirty="0"/>
              <a:t> </a:t>
            </a:r>
            <a:r>
              <a:rPr lang="de-AT" b="1" dirty="0" smtClean="0"/>
              <a:t>     Verbandsmaterial</a:t>
            </a:r>
            <a:r>
              <a:rPr lang="de-AT" dirty="0" smtClean="0"/>
              <a:t> </a:t>
            </a:r>
            <a:r>
              <a:rPr lang="de-AT" dirty="0"/>
              <a:t>auf die </a:t>
            </a:r>
            <a:r>
              <a:rPr lang="de-AT" dirty="0" smtClean="0"/>
              <a:t>Wunde </a:t>
            </a:r>
            <a:r>
              <a:rPr lang="de-AT" dirty="0"/>
              <a:t>drücken bis </a:t>
            </a:r>
            <a:r>
              <a:rPr lang="de-AT" dirty="0" smtClean="0"/>
              <a:t>Blutung </a:t>
            </a:r>
          </a:p>
          <a:p>
            <a:pPr marL="3175" lvl="1" eaLnBrk="0" hangingPunct="0">
              <a:lnSpc>
                <a:spcPts val="1925"/>
              </a:lnSpc>
              <a:spcBef>
                <a:spcPts val="413"/>
              </a:spcBef>
            </a:pPr>
            <a:r>
              <a:rPr lang="de-AT" dirty="0"/>
              <a:t> </a:t>
            </a:r>
            <a:r>
              <a:rPr lang="de-AT" dirty="0" smtClean="0"/>
              <a:t>     aufhört.</a:t>
            </a:r>
          </a:p>
          <a:p>
            <a:pPr marL="3175" lvl="1" eaLnBrk="0" hangingPunct="0">
              <a:lnSpc>
                <a:spcPts val="1925"/>
              </a:lnSpc>
              <a:spcBef>
                <a:spcPts val="413"/>
              </a:spcBef>
            </a:pPr>
            <a:endParaRPr lang="de-AT" dirty="0" smtClean="0"/>
          </a:p>
          <a:p>
            <a:pPr marL="3175" lvl="1" eaLnBrk="0" hangingPunct="0">
              <a:lnSpc>
                <a:spcPts val="1925"/>
              </a:lnSpc>
              <a:spcBef>
                <a:spcPts val="413"/>
              </a:spcBef>
            </a:pPr>
            <a:endParaRPr lang="de-AT" dirty="0"/>
          </a:p>
          <a:p>
            <a:pPr marL="288925" lvl="1" indent="-285750" eaLnBrk="0" hangingPunct="0">
              <a:lnSpc>
                <a:spcPts val="1925"/>
              </a:lnSpc>
              <a:spcBef>
                <a:spcPts val="363"/>
              </a:spcBef>
              <a:buFont typeface="Arial" pitchFamily="34" charset="0"/>
              <a:buChar char="•"/>
            </a:pPr>
            <a:r>
              <a:rPr lang="de-AT" dirty="0" smtClean="0"/>
              <a:t>Verletzte </a:t>
            </a:r>
            <a:r>
              <a:rPr lang="de-AT" dirty="0"/>
              <a:t>Person setzen oder </a:t>
            </a:r>
            <a:r>
              <a:rPr lang="de-AT" dirty="0" smtClean="0"/>
              <a:t>hinlegen. </a:t>
            </a:r>
            <a:endParaRPr lang="de-AT" dirty="0"/>
          </a:p>
          <a:p>
            <a:pPr marL="3175" lvl="1" eaLnBrk="0" hangingPunct="0">
              <a:lnSpc>
                <a:spcPts val="1925"/>
              </a:lnSpc>
              <a:spcBef>
                <a:spcPts val="363"/>
              </a:spcBef>
            </a:pPr>
            <a:r>
              <a:rPr lang="de-AT" sz="1600" i="1" dirty="0"/>
              <a:t> </a:t>
            </a:r>
            <a:r>
              <a:rPr lang="de-AT" sz="1600" i="1" dirty="0" smtClean="0"/>
              <a:t>     (</a:t>
            </a:r>
            <a:r>
              <a:rPr lang="de-AT" sz="1600" i="1" dirty="0"/>
              <a:t>eventuell Decke </a:t>
            </a:r>
            <a:r>
              <a:rPr lang="de-AT" sz="1600" i="1" dirty="0" smtClean="0"/>
              <a:t>unterlegen, Beine hochlagern)</a:t>
            </a:r>
            <a:endParaRPr lang="de-AT" sz="1000" dirty="0"/>
          </a:p>
          <a:p>
            <a:pPr marL="288925" lvl="1" indent="-285750" eaLnBrk="0" hangingPunct="0">
              <a:lnSpc>
                <a:spcPts val="1925"/>
              </a:lnSpc>
              <a:spcBef>
                <a:spcPts val="388"/>
              </a:spcBef>
              <a:buFont typeface="Arial" pitchFamily="34" charset="0"/>
              <a:buChar char="•"/>
            </a:pPr>
            <a:r>
              <a:rPr lang="de-AT" dirty="0" smtClean="0"/>
              <a:t>Fingerdruck </a:t>
            </a:r>
            <a:r>
              <a:rPr lang="de-AT" dirty="0"/>
              <a:t>bis zum Eintreffen der</a:t>
            </a:r>
            <a:br>
              <a:rPr lang="de-AT" dirty="0"/>
            </a:br>
            <a:r>
              <a:rPr lang="de-AT" dirty="0" smtClean="0"/>
              <a:t>Rettungsdienstmitarbeiter beibehalten.</a:t>
            </a:r>
            <a:endParaRPr lang="de-AT" dirty="0"/>
          </a:p>
          <a:p>
            <a:pPr marL="3175" lvl="1" eaLnBrk="0" hangingPunct="0">
              <a:lnSpc>
                <a:spcPts val="1925"/>
              </a:lnSpc>
              <a:spcBef>
                <a:spcPts val="388"/>
              </a:spcBef>
              <a:buFontTx/>
              <a:buChar char="•"/>
            </a:pPr>
            <a:endParaRPr lang="de-AT" sz="900" dirty="0"/>
          </a:p>
          <a:p>
            <a:pPr marL="785813" lvl="1" indent="-328613" eaLnBrk="0" hangingPunct="0">
              <a:lnSpc>
                <a:spcPts val="1925"/>
              </a:lnSpc>
            </a:pPr>
            <a:r>
              <a:rPr lang="de-AT" dirty="0" smtClean="0">
                <a:solidFill>
                  <a:srgbClr val="FF0000"/>
                </a:solidFill>
              </a:rPr>
              <a:t>Fast </a:t>
            </a:r>
            <a:r>
              <a:rPr lang="de-AT" dirty="0">
                <a:solidFill>
                  <a:srgbClr val="FF0000"/>
                </a:solidFill>
              </a:rPr>
              <a:t>jede Blutung kann durch </a:t>
            </a:r>
            <a:r>
              <a:rPr lang="de-AT" dirty="0" smtClean="0">
                <a:solidFill>
                  <a:srgbClr val="FF0000"/>
                </a:solidFill>
              </a:rPr>
              <a:t>Druck</a:t>
            </a:r>
          </a:p>
          <a:p>
            <a:pPr marL="785813" lvl="1" indent="-328613" eaLnBrk="0" hangingPunct="0">
              <a:lnSpc>
                <a:spcPts val="1925"/>
              </a:lnSpc>
            </a:pPr>
            <a:r>
              <a:rPr lang="de-AT" dirty="0" smtClean="0">
                <a:solidFill>
                  <a:srgbClr val="FF0000"/>
                </a:solidFill>
              </a:rPr>
              <a:t>auf die blutende Wunde gestillt werden!</a:t>
            </a:r>
          </a:p>
          <a:p>
            <a:pPr marL="785813" lvl="1" indent="-328613" eaLnBrk="0" hangingPunct="0">
              <a:lnSpc>
                <a:spcPts val="1925"/>
              </a:lnSpc>
            </a:pPr>
            <a:endParaRPr lang="de-AT" dirty="0">
              <a:solidFill>
                <a:srgbClr val="FF0000"/>
              </a:solidFill>
            </a:endParaRPr>
          </a:p>
          <a:p>
            <a:pPr marL="785813" lvl="1" indent="-328613" eaLnBrk="0" hangingPunct="0">
              <a:lnSpc>
                <a:spcPts val="1925"/>
              </a:lnSpc>
            </a:pPr>
            <a:endParaRPr lang="de-AT" dirty="0" smtClean="0">
              <a:solidFill>
                <a:srgbClr val="FF0000"/>
              </a:solidFill>
            </a:endParaRPr>
          </a:p>
          <a:p>
            <a:pPr eaLnBrk="0" hangingPunct="0">
              <a:spcBef>
                <a:spcPts val="575"/>
              </a:spcBef>
            </a:pPr>
            <a:endParaRPr lang="de-AT" dirty="0"/>
          </a:p>
        </p:txBody>
      </p:sp>
      <p:pic>
        <p:nvPicPr>
          <p:cNvPr id="14342" name="Picture 6" descr="Jugendwapp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228600"/>
            <a:ext cx="619125" cy="762000"/>
          </a:xfrm>
          <a:prstGeom prst="rect">
            <a:avLst/>
          </a:prstGeom>
          <a:noFill/>
          <a:extLst>
            <a:ext uri="{909E8E84-426E-40DD-AFC4-6F175D3DCCD1}">
              <a14:hiddenFill xmlns:a14="http://schemas.microsoft.com/office/drawing/2010/main">
                <a:solidFill>
                  <a:srgbClr val="FFFFFF"/>
                </a:solidFill>
              </a14:hiddenFill>
            </a:ext>
          </a:extLst>
        </p:spPr>
      </p:pic>
      <p:pic>
        <p:nvPicPr>
          <p:cNvPr id="14343" name="Picture 7" descr="OOE_Landeswappen-logo-BA92528D3C-seek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0650" y="115888"/>
            <a:ext cx="1008063" cy="100806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2"/>
          <p:cNvSpPr txBox="1">
            <a:spLocks noChangeArrowheads="1"/>
          </p:cNvSpPr>
          <p:nvPr/>
        </p:nvSpPr>
        <p:spPr>
          <a:xfrm>
            <a:off x="468313" y="404813"/>
            <a:ext cx="8229600" cy="777875"/>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AT" sz="2900" b="1" dirty="0" smtClean="0">
                <a:solidFill>
                  <a:srgbClr val="FF0000"/>
                </a:solidFill>
                <a:effectLst>
                  <a:outerShdw blurRad="38100" dist="38100" dir="2700000" algn="tl">
                    <a:srgbClr val="C0C0C0"/>
                  </a:outerShdw>
                </a:effectLst>
              </a:rPr>
              <a:t>Blutstillung</a:t>
            </a:r>
            <a:r>
              <a:rPr lang="de-AT" sz="2800" b="1" dirty="0" smtClean="0">
                <a:solidFill>
                  <a:srgbClr val="FF0000"/>
                </a:solidFill>
                <a:effectLst>
                  <a:outerShdw blurRad="38100" dist="38100" dir="2700000" algn="tl">
                    <a:srgbClr val="C0C0C0"/>
                  </a:outerShdw>
                </a:effectLst>
              </a:rPr>
              <a:t> durch Fingerdruck</a:t>
            </a:r>
            <a:endParaRPr lang="de-DE" sz="2800" b="1" dirty="0">
              <a:solidFill>
                <a:srgbClr val="FF0000"/>
              </a:solidFill>
              <a:effectLst>
                <a:outerShdw blurRad="38100" dist="38100" dir="2700000" algn="tl">
                  <a:srgbClr val="C0C0C0"/>
                </a:outerShdw>
              </a:effectLst>
            </a:endParaRPr>
          </a:p>
        </p:txBody>
      </p:sp>
      <p:pic>
        <p:nvPicPr>
          <p:cNvPr id="11" name="Grafik 10" descr="http://www.roteskreuz.at/typo3temp/pics/3923b750bb.jpg"/>
          <p:cNvPicPr/>
          <p:nvPr/>
        </p:nvPicPr>
        <p:blipFill>
          <a:blip r:embed="rId5">
            <a:extLst>
              <a:ext uri="{28A0092B-C50C-407E-A947-70E740481C1C}">
                <a14:useLocalDpi xmlns:a14="http://schemas.microsoft.com/office/drawing/2010/main" val="0"/>
              </a:ext>
            </a:extLst>
          </a:blip>
          <a:srcRect/>
          <a:stretch>
            <a:fillRect/>
          </a:stretch>
        </p:blipFill>
        <p:spPr bwMode="auto">
          <a:xfrm>
            <a:off x="5858370" y="1988840"/>
            <a:ext cx="2963206" cy="2088232"/>
          </a:xfrm>
          <a:prstGeom prst="rect">
            <a:avLst/>
          </a:prstGeom>
          <a:noFill/>
          <a:ln>
            <a:noFill/>
          </a:ln>
        </p:spPr>
      </p:pic>
      <p:sp>
        <p:nvSpPr>
          <p:cNvPr id="2" name="Rechteck 1"/>
          <p:cNvSpPr/>
          <p:nvPr/>
        </p:nvSpPr>
        <p:spPr>
          <a:xfrm>
            <a:off x="8240968" y="3861628"/>
            <a:ext cx="580608" cy="215444"/>
          </a:xfrm>
          <a:prstGeom prst="rect">
            <a:avLst/>
          </a:prstGeom>
        </p:spPr>
        <p:txBody>
          <a:bodyPr wrap="none">
            <a:spAutoFit/>
          </a:bodyPr>
          <a:lstStyle/>
          <a:p>
            <a:r>
              <a:rPr lang="de-DE" sz="800" b="1" dirty="0">
                <a:solidFill>
                  <a:schemeClr val="bg1"/>
                </a:solidFill>
              </a:rPr>
              <a:t>Foto ÖRK</a:t>
            </a:r>
            <a:endParaRPr lang="de-DE" sz="800" dirty="0">
              <a:solidFill>
                <a:schemeClr val="bg1"/>
              </a:solidFill>
            </a:endParaRPr>
          </a:p>
        </p:txBody>
      </p:sp>
      <p:sp>
        <p:nvSpPr>
          <p:cNvPr id="12" name="Rechteck 11"/>
          <p:cNvSpPr/>
          <p:nvPr/>
        </p:nvSpPr>
        <p:spPr>
          <a:xfrm>
            <a:off x="8031504" y="6197183"/>
            <a:ext cx="798617" cy="184666"/>
          </a:xfrm>
          <a:prstGeom prst="rect">
            <a:avLst/>
          </a:prstGeom>
        </p:spPr>
        <p:txBody>
          <a:bodyPr wrap="none">
            <a:spAutoFit/>
          </a:bodyPr>
          <a:lstStyle/>
          <a:p>
            <a:r>
              <a:rPr lang="de-DE" sz="600" b="1" dirty="0" smtClean="0"/>
              <a:t>Foto W. Weishäupl</a:t>
            </a:r>
            <a:endParaRPr lang="de-DE" sz="600" dirty="0"/>
          </a:p>
        </p:txBody>
      </p:sp>
      <p:sp>
        <p:nvSpPr>
          <p:cNvPr id="3" name="Datumsplatzhalter 2"/>
          <p:cNvSpPr>
            <a:spLocks noGrp="1"/>
          </p:cNvSpPr>
          <p:nvPr>
            <p:ph type="dt" sz="half" idx="10"/>
          </p:nvPr>
        </p:nvSpPr>
        <p:spPr/>
        <p:txBody>
          <a:bodyPr/>
          <a:lstStyle/>
          <a:p>
            <a:r>
              <a:rPr lang="de-DE" smtClean="0"/>
              <a:t>12.03.2013</a:t>
            </a:r>
            <a:endParaRPr lang="de-DE"/>
          </a:p>
        </p:txBody>
      </p:sp>
      <p:sp>
        <p:nvSpPr>
          <p:cNvPr id="4" name="Fußzeilenplatzhalter 3"/>
          <p:cNvSpPr>
            <a:spLocks noGrp="1"/>
          </p:cNvSpPr>
          <p:nvPr>
            <p:ph type="ftr" sz="quarter" idx="11"/>
          </p:nvPr>
        </p:nvSpPr>
        <p:spPr/>
        <p:txBody>
          <a:bodyPr/>
          <a:lstStyle/>
          <a:p>
            <a:r>
              <a:rPr lang="de-DE" smtClean="0"/>
              <a:t>OöLFV</a:t>
            </a:r>
            <a:endParaRPr lang="de-DE"/>
          </a:p>
        </p:txBody>
      </p:sp>
    </p:spTree>
    <p:extLst>
      <p:ext uri="{BB962C8B-B14F-4D97-AF65-F5344CB8AC3E}">
        <p14:creationId xmlns:p14="http://schemas.microsoft.com/office/powerpoint/2010/main" val="17916316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40">
                                            <p:txEl>
                                              <p:pRg st="1" end="1"/>
                                            </p:txEl>
                                          </p:spTgt>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14340">
                                            <p:txEl>
                                              <p:pRg st="2" end="2"/>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4340">
                                            <p:txEl>
                                              <p:pRg st="4" end="4"/>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4340">
                                            <p:txEl>
                                              <p:pRg st="5" end="5"/>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4340">
                                            <p:txEl>
                                              <p:pRg st="6" end="6"/>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4340">
                                            <p:txEl>
                                              <p:pRg st="7" end="7"/>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4340">
                                            <p:txEl>
                                              <p:pRg st="10" end="10"/>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14340">
                                            <p:txEl>
                                              <p:pRg st="11" end="11"/>
                                            </p:txEl>
                                          </p:spTgt>
                                        </p:tgtEl>
                                        <p:attrNameLst>
                                          <p:attrName>style.visibility</p:attrName>
                                        </p:attrNameLst>
                                      </p:cBhvr>
                                      <p:to>
                                        <p:strVal val="visible"/>
                                      </p:to>
                                    </p:set>
                                  </p:childTnLst>
                                </p:cTn>
                              </p:par>
                            </p:childTnLst>
                          </p:cTn>
                        </p:par>
                        <p:par>
                          <p:cTn id="30" fill="hold" nodeType="withGroup">
                            <p:stCondLst>
                              <p:cond delay="0"/>
                            </p:stCondLst>
                            <p:childTnLst>
                              <p:par>
                                <p:cTn id="31" presetID="1" presetClass="entr" presetSubtype="0" fill="hold" nodeType="afterEffect">
                                  <p:stCondLst>
                                    <p:cond delay="0"/>
                                  </p:stCondLst>
                                  <p:childTnLst>
                                    <p:set>
                                      <p:cBhvr>
                                        <p:cTn id="32" dur="1" fill="hold">
                                          <p:stCondLst>
                                            <p:cond delay="0"/>
                                          </p:stCondLst>
                                        </p:cTn>
                                        <p:tgtEl>
                                          <p:spTgt spid="14340">
                                            <p:txEl>
                                              <p:pRg st="12" end="12"/>
                                            </p:txEl>
                                          </p:spTgt>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nodeType="afterEffect">
                                  <p:stCondLst>
                                    <p:cond delay="0"/>
                                  </p:stCondLst>
                                  <p:childTnLst>
                                    <p:set>
                                      <p:cBhvr>
                                        <p:cTn id="35" dur="1" fill="hold">
                                          <p:stCondLst>
                                            <p:cond delay="0"/>
                                          </p:stCondLst>
                                        </p:cTn>
                                        <p:tgtEl>
                                          <p:spTgt spid="14339"/>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4340">
                                            <p:txEl>
                                              <p:pRg st="14" end="14"/>
                                            </p:txEl>
                                          </p:spTgt>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14340">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1235</Words>
  <Application>Microsoft Office PowerPoint</Application>
  <PresentationFormat>Bildschirmpräsentation (4:3)</PresentationFormat>
  <Paragraphs>364</Paragraphs>
  <Slides>20</Slides>
  <Notes>0</Notes>
  <HiddenSlides>0</HiddenSlides>
  <MMClips>0</MMClips>
  <ScaleCrop>false</ScaleCrop>
  <HeadingPairs>
    <vt:vector size="6" baseType="variant">
      <vt:variant>
        <vt:lpstr>Design</vt:lpstr>
      </vt:variant>
      <vt:variant>
        <vt:i4>1</vt:i4>
      </vt:variant>
      <vt:variant>
        <vt:lpstr>Eingebettete OLE-Server</vt:lpstr>
      </vt:variant>
      <vt:variant>
        <vt:i4>1</vt:i4>
      </vt:variant>
      <vt:variant>
        <vt:lpstr>Folientitel</vt:lpstr>
      </vt:variant>
      <vt:variant>
        <vt:i4>20</vt:i4>
      </vt:variant>
    </vt:vector>
  </HeadingPairs>
  <TitlesOfParts>
    <vt:vector size="22" baseType="lpstr">
      <vt:lpstr>Larissa</vt:lpstr>
      <vt:lpstr>Bitmap</vt:lpstr>
      <vt:lpstr>FEUERWEHRJUGEND OBERÖSTERREICH   ERPROBUNG  Erste Hilfe</vt:lpstr>
      <vt:lpstr>PowerPoint-Präsentation</vt:lpstr>
      <vt:lpstr>PowerPoint-Präsentation</vt:lpstr>
      <vt:lpstr>PowerPoint-Präsentation</vt:lpstr>
      <vt:lpstr>PowerPoint-Präsentation</vt:lpstr>
      <vt:lpstr>Retten aus einer akuten Gefahrenzone RAUTECKGRIFF (3)</vt:lpstr>
      <vt:lpstr>PowerPoint-Präsentation</vt:lpstr>
      <vt:lpstr>PowerPoint-Präsentation</vt:lpstr>
      <vt:lpstr>PowerPoint-Präsentation</vt:lpstr>
      <vt:lpstr>Blutstillung durch Druckverband </vt:lpstr>
      <vt:lpstr>PowerPoint-Präsentation</vt:lpstr>
      <vt:lpstr>Pflasterwundverband</vt:lpstr>
      <vt:lpstr>Erste Hilfe bei Vergiftungen (Medikamente, Alkohol, andere giftige Substanzen)</vt:lpstr>
      <vt:lpstr>PowerPoint-Präsentation</vt:lpstr>
      <vt:lpstr>PowerPoint-Präsentation</vt:lpstr>
      <vt:lpstr>PowerPoint-Präsentation</vt:lpstr>
      <vt:lpstr>PowerPoint-Präsentation</vt:lpstr>
      <vt:lpstr>PowerPoint-Präsentation</vt:lpstr>
      <vt:lpstr>Bewusstseinskontrolle</vt:lpstr>
      <vt:lpstr>PowerPoint-Präsentation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Dr. Leitner Lothar</dc:creator>
  <cp:lastModifiedBy>HAW Herbert Ablinger</cp:lastModifiedBy>
  <cp:revision>189</cp:revision>
  <dcterms:created xsi:type="dcterms:W3CDTF">2013-03-04T11:12:31Z</dcterms:created>
  <dcterms:modified xsi:type="dcterms:W3CDTF">2013-03-24T19:03:04Z</dcterms:modified>
</cp:coreProperties>
</file>